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61"/>
  </p:notesMasterIdLst>
  <p:sldIdLst>
    <p:sldId id="256" r:id="rId5"/>
    <p:sldId id="262" r:id="rId6"/>
    <p:sldId id="261" r:id="rId7"/>
    <p:sldId id="292" r:id="rId8"/>
    <p:sldId id="290" r:id="rId9"/>
    <p:sldId id="291" r:id="rId10"/>
    <p:sldId id="273" r:id="rId11"/>
    <p:sldId id="288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82" r:id="rId21"/>
    <p:sldId id="283" r:id="rId22"/>
    <p:sldId id="284" r:id="rId23"/>
    <p:sldId id="287" r:id="rId24"/>
    <p:sldId id="286" r:id="rId25"/>
    <p:sldId id="293" r:id="rId26"/>
    <p:sldId id="299" r:id="rId27"/>
    <p:sldId id="257" r:id="rId28"/>
    <p:sldId id="258" r:id="rId29"/>
    <p:sldId id="259" r:id="rId30"/>
    <p:sldId id="260" r:id="rId31"/>
    <p:sldId id="300" r:id="rId32"/>
    <p:sldId id="301" r:id="rId33"/>
    <p:sldId id="311" r:id="rId34"/>
    <p:sldId id="263" r:id="rId35"/>
    <p:sldId id="264" r:id="rId36"/>
    <p:sldId id="265" r:id="rId37"/>
    <p:sldId id="266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276" r:id="rId48"/>
    <p:sldId id="277" r:id="rId49"/>
    <p:sldId id="278" r:id="rId50"/>
    <p:sldId id="279" r:id="rId51"/>
    <p:sldId id="280" r:id="rId52"/>
    <p:sldId id="281" r:id="rId53"/>
    <p:sldId id="298" r:id="rId54"/>
    <p:sldId id="294" r:id="rId55"/>
    <p:sldId id="295" r:id="rId56"/>
    <p:sldId id="296" r:id="rId57"/>
    <p:sldId id="312" r:id="rId58"/>
    <p:sldId id="313" r:id="rId59"/>
    <p:sldId id="297" r:id="rId6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8F156EA-0953-78E4-2C4B-7EB1C54BA067}" name="Thorsten Koch" initials="TK" userId="Thorsten Koch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FF"/>
          </a:solidFill>
        </a:fill>
      </a:tcStyle>
    </a:wholeTbl>
    <a:band2H>
      <a:tcTxStyle/>
      <a:tcStyle>
        <a:tcBdr/>
        <a:fill>
          <a:solidFill>
            <a:srgbClr val="E6E6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3CF"/>
          </a:solidFill>
        </a:fill>
      </a:tcStyle>
    </a:wholeTbl>
    <a:band2H>
      <a:tcTxStyle/>
      <a:tcStyle>
        <a:tcBdr/>
        <a:fill>
          <a:solidFill>
            <a:srgbClr val="E6F2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CA"/>
          </a:solidFill>
        </a:fill>
      </a:tcStyle>
    </a:wholeTbl>
    <a:band2H>
      <a:tcTxStyle/>
      <a:tcStyle>
        <a:tcBdr/>
        <a:fill>
          <a:solidFill>
            <a:srgbClr val="FFFF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9"/>
    <p:restoredTop sz="94828"/>
  </p:normalViewPr>
  <p:slideViewPr>
    <p:cSldViewPr snapToGrid="0" showGuides="1">
      <p:cViewPr varScale="1">
        <p:scale>
          <a:sx n="91" d="100"/>
          <a:sy n="91" d="100"/>
        </p:scale>
        <p:origin x="56" y="3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microsoft.com/office/2018/10/relationships/authors" Target="authors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296146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ECB7C-162E-11EE-1C37-0E8432EAC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95387C-95F2-97BD-0F4D-286A2EFB3C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F3FBB9-69EB-9B02-E69E-D8ACDC5789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90074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ECB7C-162E-11EE-1C37-0E8432EAC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95387C-95F2-97BD-0F4D-286A2EFB3C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F3FBB9-69EB-9B02-E69E-D8ACDC5789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016443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2DA50-003E-E2EC-E432-2242307D5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AEC7C6-134E-3366-7A93-728555713D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C6594A-A160-357F-4B7E-DD36BC1078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51808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D2A9E-85DE-B284-4737-B46455429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EB5078-0234-494A-7A49-8DDF69BC10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557835-1586-C8C0-F07E-5EADC1506B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644166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7FADD-CE37-5365-053D-6DD3D9437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A98524-9B5E-7609-34A6-DEB8DA1129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5FB3E3-3503-D4FE-42D3-B422D5C1F4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29348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CAA61-2D16-077C-8D33-06E6E510C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251A9E-EB5C-1587-91D9-2A23DBEAF3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F8362C-54E2-44F1-EBFE-1E4C1E3185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888382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ADEE4-1F5C-F3F9-0BC8-70A74A443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192F9E-8B75-C397-73E5-8C7E45D82C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4DF720-A242-1175-E774-CC12BC97FE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92314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BD6DC-75A0-6100-2EC5-A3E306AC1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1C969E-D6F7-9D85-E5FF-FBF99E941C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1B0963-E670-76B3-3566-087E98EEAB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873905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18850-2160-4F97-2844-C2E979066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9E1EC1-CCFE-08DC-CE3C-00F9D6E858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CD85D5-BF7B-1965-628F-BDCEEB87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611666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D52DF-17E5-6AAE-9ED7-4486282C4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A7C97A-5FB7-1BD1-5B33-834C90BD8D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8DCA0D-55FA-BFB1-CF30-29561F9357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83993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3FEE5-8AE8-B271-4463-BE3A23AA3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05F538-809F-5E6E-5573-D175F1A9FD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999D21-1165-49B2-AA9B-1C3C40F7BC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69786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71C2B-8D70-BDB0-13B7-D0AD8BA5C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E89931-E8A6-1D28-251A-FD9143C20F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CD02A0-E875-BE59-97AE-E9F5DA3EC9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9208263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A5E40-D6CA-45EF-CB90-666F10635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E5FAA5-A610-0425-7D70-D36F605854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4D6856-061F-CC99-3AB3-6B592A2CDB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118501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BFA93-3AB2-92F5-43C3-628316775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27A36C-8AE0-AA3E-1D25-10B86BE26B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833F26-BB4D-709C-811A-6CDF584CB6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405854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4CEA1-8EFB-BE90-CDCC-A425784B9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5E879E-80AE-18F1-E611-6116749557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B17124-6E59-8F46-1C88-294B29BF8D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31143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58E44-64C0-F3B4-E640-DDAEF2773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A97896-4866-F43F-FDB4-FF0DF21B60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EE53EC-C125-087A-7D49-010DA88194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86570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ECB7C-162E-11EE-1C37-0E8432EAC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95387C-95F2-97BD-0F4D-286A2EFB3C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F3FBB9-69EB-9B02-E69E-D8ACDC5789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99537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ECB7C-162E-11EE-1C37-0E8432EAC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95387C-95F2-97BD-0F4D-286A2EFB3C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F3FBB9-69EB-9B02-E69E-D8ACDC5789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708190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ECB7C-162E-11EE-1C37-0E8432EAC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95387C-95F2-97BD-0F4D-286A2EFB3C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F3FBB9-69EB-9B02-E69E-D8ACDC5789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19152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ECB7C-162E-11EE-1C37-0E8432EAC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95387C-95F2-97BD-0F4D-286A2EFB3C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F3FBB9-69EB-9B02-E69E-D8ACDC5789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74970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ECB7C-162E-11EE-1C37-0E8432EAC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95387C-95F2-97BD-0F4D-286A2EFB3C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F3FBB9-69EB-9B02-E69E-D8ACDC5789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25420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0;p1"/>
          <p:cNvSpPr/>
          <p:nvPr/>
        </p:nvSpPr>
        <p:spPr>
          <a:xfrm>
            <a:off x="336557" y="619125"/>
            <a:ext cx="11040031" cy="0"/>
          </a:xfrm>
          <a:prstGeom prst="line">
            <a:avLst/>
          </a:prstGeom>
          <a:ln w="19050">
            <a:solidFill>
              <a:srgbClr val="000066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Google Shape;11;p1"/>
          <p:cNvSpPr/>
          <p:nvPr/>
        </p:nvSpPr>
        <p:spPr>
          <a:xfrm>
            <a:off x="336561" y="6599241"/>
            <a:ext cx="11525250" cy="1591"/>
          </a:xfrm>
          <a:prstGeom prst="line">
            <a:avLst/>
          </a:prstGeom>
          <a:ln w="19050">
            <a:solidFill>
              <a:srgbClr val="000066"/>
            </a:solidFill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26" name="Google Shape;12;p1" descr="Google Shape;12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0523" y="40333"/>
            <a:ext cx="675641" cy="502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Google Shape;13;p1" descr="Google Shape;13;p1"/>
          <p:cNvPicPr>
            <a:picLocks noChangeAspect="1"/>
          </p:cNvPicPr>
          <p:nvPr/>
        </p:nvPicPr>
        <p:blipFill>
          <a:blip r:embed="rId3"/>
          <a:srcRect l="20693" t="26072" r="15158" b="16710"/>
          <a:stretch>
            <a:fillRect/>
          </a:stretch>
        </p:blipFill>
        <p:spPr>
          <a:xfrm>
            <a:off x="11280577" y="46415"/>
            <a:ext cx="840597" cy="596553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28800" y="3071811"/>
            <a:ext cx="8534400" cy="1752601"/>
          </a:xfrm>
          <a:prstGeom prst="rect">
            <a:avLst/>
          </a:prstGeom>
        </p:spPr>
        <p:txBody>
          <a:bodyPr anchor="ctr"/>
          <a:lstStyle>
            <a:lvl1pPr algn="ctr">
              <a:spcBef>
                <a:spcPts val="400"/>
              </a:spcBef>
              <a:defRPr sz="2400"/>
            </a:lvl1pPr>
            <a:lvl2pPr marL="228600" indent="361188" algn="ctr">
              <a:spcBef>
                <a:spcPts val="400"/>
              </a:spcBef>
              <a:buSzTx/>
              <a:buNone/>
              <a:defRPr sz="2400"/>
            </a:lvl2pPr>
            <a:lvl3pPr marL="228600" indent="792480" algn="ctr">
              <a:spcBef>
                <a:spcPts val="400"/>
              </a:spcBef>
              <a:buSzTx/>
              <a:buNone/>
              <a:defRPr sz="2400"/>
            </a:lvl3pPr>
            <a:lvl4pPr marL="228600" indent="1249680" algn="ctr">
              <a:spcBef>
                <a:spcPts val="400"/>
              </a:spcBef>
              <a:buSzTx/>
              <a:buNone/>
              <a:defRPr sz="2400"/>
            </a:lvl4pPr>
            <a:lvl5pPr marL="228600" indent="1706879" algn="ctr">
              <a:spcBef>
                <a:spcPts val="400"/>
              </a:spcBef>
              <a:buSz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828800" y="1527989"/>
            <a:ext cx="8534400" cy="1036916"/>
          </a:xfrm>
          <a:prstGeom prst="rect">
            <a:avLst/>
          </a:prstGeom>
        </p:spPr>
        <p:txBody>
          <a:bodyPr anchor="t"/>
          <a:lstStyle>
            <a:lvl1pPr>
              <a:defRPr sz="3800"/>
            </a:lvl1pPr>
          </a:lstStyle>
          <a:p>
            <a:r>
              <a:t>Title Text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10;p1"/>
          <p:cNvSpPr/>
          <p:nvPr/>
        </p:nvSpPr>
        <p:spPr>
          <a:xfrm>
            <a:off x="336557" y="619125"/>
            <a:ext cx="11040031" cy="0"/>
          </a:xfrm>
          <a:prstGeom prst="line">
            <a:avLst/>
          </a:prstGeom>
          <a:ln w="19050">
            <a:solidFill>
              <a:srgbClr val="000066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8" name="Google Shape;11;p1"/>
          <p:cNvSpPr/>
          <p:nvPr/>
        </p:nvSpPr>
        <p:spPr>
          <a:xfrm>
            <a:off x="336561" y="6599241"/>
            <a:ext cx="11525250" cy="1591"/>
          </a:xfrm>
          <a:prstGeom prst="line">
            <a:avLst/>
          </a:prstGeom>
          <a:ln w="19050">
            <a:solidFill>
              <a:srgbClr val="000066"/>
            </a:solidFill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39" name="Google Shape;12;p1" descr="Google Shape;12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0523" y="40333"/>
            <a:ext cx="675641" cy="502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Google Shape;13;p1" descr="Google Shape;13;p1"/>
          <p:cNvPicPr>
            <a:picLocks noChangeAspect="1"/>
          </p:cNvPicPr>
          <p:nvPr/>
        </p:nvPicPr>
        <p:blipFill>
          <a:blip r:embed="rId3"/>
          <a:srcRect l="20693" t="26072" r="15158" b="16710"/>
          <a:stretch>
            <a:fillRect/>
          </a:stretch>
        </p:blipFill>
        <p:spPr>
          <a:xfrm>
            <a:off x="11280577" y="46415"/>
            <a:ext cx="840597" cy="596553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Google Shape;23;p4"/>
          <p:cNvSpPr/>
          <p:nvPr/>
        </p:nvSpPr>
        <p:spPr>
          <a:xfrm>
            <a:off x="0" y="11"/>
            <a:ext cx="12192000" cy="6599229"/>
          </a:xfrm>
          <a:prstGeom prst="rect">
            <a:avLst/>
          </a:prstGeom>
          <a:solidFill>
            <a:srgbClr val="004153"/>
          </a:solidFill>
          <a:ln>
            <a:solidFill>
              <a:srgbClr val="004153"/>
            </a:solidFill>
          </a:ln>
        </p:spPr>
        <p:txBody>
          <a:bodyPr lIns="0" tIns="0" rIns="0" bIns="0" anchor="ctr"/>
          <a:lstStyle/>
          <a:p>
            <a:pPr algn="ctr">
              <a:defRPr sz="2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3465564" y="1728192"/>
            <a:ext cx="4547576" cy="1664240"/>
          </a:xfrm>
          <a:prstGeom prst="rect">
            <a:avLst/>
          </a:prstGeom>
        </p:spPr>
        <p:txBody>
          <a:bodyPr anchor="t"/>
          <a:lstStyle>
            <a:lvl1pPr>
              <a:defRPr sz="37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65562" y="3774638"/>
            <a:ext cx="4547577" cy="1752601"/>
          </a:xfrm>
          <a:prstGeom prst="rect">
            <a:avLst/>
          </a:prstGeom>
        </p:spPr>
        <p:txBody>
          <a:bodyPr anchor="ctr"/>
          <a:lstStyle>
            <a:lvl1pPr algn="ctr">
              <a:spcBef>
                <a:spcPts val="400"/>
              </a:spcBef>
              <a:defRPr sz="2400">
                <a:solidFill>
                  <a:schemeClr val="accent6"/>
                </a:solidFill>
              </a:defRPr>
            </a:lvl1pPr>
            <a:lvl2pPr marL="228600" indent="361188" algn="ctr">
              <a:spcBef>
                <a:spcPts val="400"/>
              </a:spcBef>
              <a:buSzTx/>
              <a:buNone/>
              <a:defRPr sz="2400">
                <a:solidFill>
                  <a:schemeClr val="accent6"/>
                </a:solidFill>
              </a:defRPr>
            </a:lvl2pPr>
            <a:lvl3pPr marL="228600" indent="792480" algn="ctr">
              <a:spcBef>
                <a:spcPts val="400"/>
              </a:spcBef>
              <a:buSzTx/>
              <a:buNone/>
              <a:defRPr sz="2400">
                <a:solidFill>
                  <a:schemeClr val="accent6"/>
                </a:solidFill>
              </a:defRPr>
            </a:lvl3pPr>
            <a:lvl4pPr marL="228600" indent="1249680" algn="ctr">
              <a:spcBef>
                <a:spcPts val="400"/>
              </a:spcBef>
              <a:buSzTx/>
              <a:buNone/>
              <a:defRPr sz="2400">
                <a:solidFill>
                  <a:schemeClr val="accent6"/>
                </a:solidFill>
              </a:defRPr>
            </a:lvl4pPr>
            <a:lvl5pPr marL="228600" indent="1706879" algn="ctr">
              <a:spcBef>
                <a:spcPts val="400"/>
              </a:spcBef>
              <a:buSzTx/>
              <a:buNone/>
              <a:defRPr sz="2400">
                <a:solidFill>
                  <a:schemeClr val="accent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5" name="Google Shape;28;p4" descr="Google Shape;28;p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984" y="1729707"/>
            <a:ext cx="2536953" cy="3352801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Google Shape;29;p4"/>
          <p:cNvSpPr/>
          <p:nvPr/>
        </p:nvSpPr>
        <p:spPr>
          <a:xfrm>
            <a:off x="8304245" y="11"/>
            <a:ext cx="3906409" cy="659922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4901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2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pic>
        <p:nvPicPr>
          <p:cNvPr id="47" name="Google Shape;30;p4" descr="Google Shape;30;p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6384" y="1728191"/>
            <a:ext cx="2020825" cy="33416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10;p1"/>
          <p:cNvSpPr/>
          <p:nvPr/>
        </p:nvSpPr>
        <p:spPr>
          <a:xfrm>
            <a:off x="336557" y="619125"/>
            <a:ext cx="11040031" cy="0"/>
          </a:xfrm>
          <a:prstGeom prst="line">
            <a:avLst/>
          </a:prstGeom>
          <a:ln w="19050">
            <a:solidFill>
              <a:srgbClr val="000066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9" name="Google Shape;11;p1"/>
          <p:cNvSpPr/>
          <p:nvPr/>
        </p:nvSpPr>
        <p:spPr>
          <a:xfrm>
            <a:off x="336561" y="6599241"/>
            <a:ext cx="11525250" cy="1591"/>
          </a:xfrm>
          <a:prstGeom prst="line">
            <a:avLst/>
          </a:prstGeom>
          <a:ln w="19050">
            <a:solidFill>
              <a:srgbClr val="000066"/>
            </a:solidFill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70" name="Google Shape;12;p1" descr="Google Shape;12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0523" y="40333"/>
            <a:ext cx="675641" cy="502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Google Shape;13;p1" descr="Google Shape;13;p1"/>
          <p:cNvPicPr>
            <a:picLocks noChangeAspect="1"/>
          </p:cNvPicPr>
          <p:nvPr/>
        </p:nvPicPr>
        <p:blipFill>
          <a:blip r:embed="rId3"/>
          <a:srcRect l="20693" t="26072" r="15158" b="16710"/>
          <a:stretch>
            <a:fillRect/>
          </a:stretch>
        </p:blipFill>
        <p:spPr>
          <a:xfrm>
            <a:off x="11280577" y="46415"/>
            <a:ext cx="840597" cy="596553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10;p1"/>
          <p:cNvSpPr/>
          <p:nvPr/>
        </p:nvSpPr>
        <p:spPr>
          <a:xfrm>
            <a:off x="336557" y="619125"/>
            <a:ext cx="11040031" cy="0"/>
          </a:xfrm>
          <a:prstGeom prst="line">
            <a:avLst/>
          </a:prstGeom>
          <a:ln w="19050">
            <a:solidFill>
              <a:srgbClr val="000066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1" name="Google Shape;11;p1"/>
          <p:cNvSpPr/>
          <p:nvPr/>
        </p:nvSpPr>
        <p:spPr>
          <a:xfrm>
            <a:off x="336561" y="6599241"/>
            <a:ext cx="11525250" cy="1591"/>
          </a:xfrm>
          <a:prstGeom prst="line">
            <a:avLst/>
          </a:prstGeom>
          <a:ln w="19050">
            <a:solidFill>
              <a:srgbClr val="000066"/>
            </a:solidFill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82" name="Google Shape;12;p1" descr="Google Shape;12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0523" y="40333"/>
            <a:ext cx="675641" cy="502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83" name="Google Shape;13;p1" descr="Google Shape;13;p1"/>
          <p:cNvPicPr>
            <a:picLocks noChangeAspect="1"/>
          </p:cNvPicPr>
          <p:nvPr/>
        </p:nvPicPr>
        <p:blipFill>
          <a:blip r:embed="rId3"/>
          <a:srcRect l="20693" t="26072" r="15158" b="16710"/>
          <a:stretch>
            <a:fillRect/>
          </a:stretch>
        </p:blipFill>
        <p:spPr>
          <a:xfrm>
            <a:off x="11280577" y="46415"/>
            <a:ext cx="840597" cy="596553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folie (D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10;p1"/>
          <p:cNvSpPr/>
          <p:nvPr/>
        </p:nvSpPr>
        <p:spPr>
          <a:xfrm>
            <a:off x="336557" y="619125"/>
            <a:ext cx="11040031" cy="0"/>
          </a:xfrm>
          <a:prstGeom prst="line">
            <a:avLst/>
          </a:prstGeom>
          <a:ln w="19050">
            <a:solidFill>
              <a:srgbClr val="000066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92" name="Google Shape;11;p1"/>
          <p:cNvSpPr/>
          <p:nvPr/>
        </p:nvSpPr>
        <p:spPr>
          <a:xfrm>
            <a:off x="336561" y="6599241"/>
            <a:ext cx="11525250" cy="1591"/>
          </a:xfrm>
          <a:prstGeom prst="line">
            <a:avLst/>
          </a:prstGeom>
          <a:ln w="19050">
            <a:solidFill>
              <a:srgbClr val="000066"/>
            </a:solidFill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93" name="Google Shape;12;p1" descr="Google Shape;12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0523" y="40333"/>
            <a:ext cx="675641" cy="502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94" name="Google Shape;13;p1" descr="Google Shape;13;p1"/>
          <p:cNvPicPr>
            <a:picLocks noChangeAspect="1"/>
          </p:cNvPicPr>
          <p:nvPr/>
        </p:nvPicPr>
        <p:blipFill>
          <a:blip r:embed="rId3"/>
          <a:srcRect l="20693" t="26072" r="15158" b="16710"/>
          <a:stretch>
            <a:fillRect/>
          </a:stretch>
        </p:blipFill>
        <p:spPr>
          <a:xfrm>
            <a:off x="11280577" y="46415"/>
            <a:ext cx="840597" cy="596553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Google Shape;45;p8"/>
          <p:cNvSpPr/>
          <p:nvPr/>
        </p:nvSpPr>
        <p:spPr>
          <a:xfrm>
            <a:off x="0" y="5"/>
            <a:ext cx="12192000" cy="150018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;p1"/>
          <p:cNvSpPr/>
          <p:nvPr/>
        </p:nvSpPr>
        <p:spPr>
          <a:xfrm>
            <a:off x="336557" y="619125"/>
            <a:ext cx="11040031" cy="0"/>
          </a:xfrm>
          <a:prstGeom prst="line">
            <a:avLst/>
          </a:prstGeom>
          <a:ln w="19050">
            <a:solidFill>
              <a:srgbClr val="000066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04" name="Google Shape;11;p1"/>
          <p:cNvSpPr/>
          <p:nvPr/>
        </p:nvSpPr>
        <p:spPr>
          <a:xfrm>
            <a:off x="336561" y="6599241"/>
            <a:ext cx="11525250" cy="1591"/>
          </a:xfrm>
          <a:prstGeom prst="line">
            <a:avLst/>
          </a:prstGeom>
          <a:ln w="19050">
            <a:solidFill>
              <a:srgbClr val="000066"/>
            </a:solidFill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105" name="Google Shape;12;p1" descr="Google Shape;12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0523" y="40333"/>
            <a:ext cx="675641" cy="502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" name="Google Shape;13;p1" descr="Google Shape;13;p1"/>
          <p:cNvPicPr>
            <a:picLocks noChangeAspect="1"/>
          </p:cNvPicPr>
          <p:nvPr/>
        </p:nvPicPr>
        <p:blipFill>
          <a:blip r:embed="rId3"/>
          <a:srcRect l="20693" t="26072" r="15158" b="16710"/>
          <a:stretch>
            <a:fillRect/>
          </a:stretch>
        </p:blipFill>
        <p:spPr>
          <a:xfrm>
            <a:off x="11280577" y="46415"/>
            <a:ext cx="840597" cy="596553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Google Shape;48;p9"/>
          <p:cNvSpPr/>
          <p:nvPr/>
        </p:nvSpPr>
        <p:spPr>
          <a:xfrm>
            <a:off x="0" y="952500"/>
            <a:ext cx="12192000" cy="0"/>
          </a:xfrm>
          <a:prstGeom prst="line">
            <a:avLst/>
          </a:prstGeom>
          <a:ln w="25400">
            <a:solidFill>
              <a:srgbClr val="1F496A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08" name="Body Level One…"/>
          <p:cNvSpPr txBox="1">
            <a:spLocks noGrp="1"/>
          </p:cNvSpPr>
          <p:nvPr>
            <p:ph type="body" idx="1"/>
          </p:nvPr>
        </p:nvSpPr>
        <p:spPr>
          <a:xfrm>
            <a:off x="505968" y="1054308"/>
            <a:ext cx="11180065" cy="5182496"/>
          </a:xfrm>
          <a:prstGeom prst="rect">
            <a:avLst/>
          </a:prstGeom>
        </p:spPr>
        <p:txBody>
          <a:bodyPr/>
          <a:lstStyle>
            <a:lvl1pPr marL="457200" indent="-324611">
              <a:spcBef>
                <a:spcPts val="400"/>
              </a:spcBef>
              <a:buClr>
                <a:srgbClr val="000000"/>
              </a:buClr>
              <a:buSzPts val="2100"/>
              <a:buFont typeface="Helvetica"/>
              <a:buChar char="▶"/>
              <a:defRPr>
                <a:solidFill>
                  <a:srgbClr val="004153"/>
                </a:solidFill>
              </a:defRPr>
            </a:lvl1pPr>
            <a:lvl2pPr indent="-324611">
              <a:spcBef>
                <a:spcPts val="400"/>
              </a:spcBef>
              <a:buClr>
                <a:srgbClr val="000000"/>
              </a:buClr>
              <a:buFont typeface="Helvetica"/>
              <a:defRPr>
                <a:solidFill>
                  <a:srgbClr val="004153"/>
                </a:solidFill>
              </a:defRPr>
            </a:lvl2pPr>
            <a:lvl3pPr marL="1408496" indent="-387415">
              <a:spcBef>
                <a:spcPts val="400"/>
              </a:spcBef>
              <a:buClr>
                <a:srgbClr val="000000"/>
              </a:buClr>
              <a:buFont typeface="Helvetica"/>
              <a:defRPr>
                <a:solidFill>
                  <a:srgbClr val="004153"/>
                </a:solidFill>
              </a:defRPr>
            </a:lvl3pPr>
            <a:lvl4pPr marL="1865696" indent="-387415">
              <a:spcBef>
                <a:spcPts val="400"/>
              </a:spcBef>
              <a:buClr>
                <a:srgbClr val="000000"/>
              </a:buClr>
              <a:buFont typeface="Helvetica"/>
              <a:defRPr>
                <a:solidFill>
                  <a:srgbClr val="004153"/>
                </a:solidFill>
              </a:defRPr>
            </a:lvl4pPr>
            <a:lvl5pPr marL="2322896" indent="-387417">
              <a:spcBef>
                <a:spcPts val="400"/>
              </a:spcBef>
              <a:buClr>
                <a:srgbClr val="000000"/>
              </a:buClr>
              <a:buFont typeface="Helvetica"/>
              <a:defRPr>
                <a:solidFill>
                  <a:srgbClr val="004153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505968" y="334174"/>
            <a:ext cx="11180065" cy="4936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4153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36600" y="-67320"/>
            <a:ext cx="9982440" cy="62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336600" y="835200"/>
            <a:ext cx="11523960" cy="5542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F40EE26E-A3F8-41A0-9C28-9C51E29DA64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1484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;p1"/>
          <p:cNvSpPr/>
          <p:nvPr/>
        </p:nvSpPr>
        <p:spPr>
          <a:xfrm>
            <a:off x="336557" y="619125"/>
            <a:ext cx="11040031" cy="0"/>
          </a:xfrm>
          <a:prstGeom prst="line">
            <a:avLst/>
          </a:prstGeom>
          <a:ln w="19050">
            <a:solidFill>
              <a:srgbClr val="000066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Google Shape;11;p1"/>
          <p:cNvSpPr/>
          <p:nvPr/>
        </p:nvSpPr>
        <p:spPr>
          <a:xfrm>
            <a:off x="336561" y="6599241"/>
            <a:ext cx="11525250" cy="1591"/>
          </a:xfrm>
          <a:prstGeom prst="line">
            <a:avLst/>
          </a:prstGeom>
          <a:ln w="19050">
            <a:solidFill>
              <a:srgbClr val="000066"/>
            </a:solidFill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4" name="Google Shape;12;p1" descr="Google Shape;12;p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30523" y="40333"/>
            <a:ext cx="675641" cy="502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Google Shape;13;p1" descr="Google Shape;13;p1"/>
          <p:cNvPicPr>
            <a:picLocks noChangeAspect="1"/>
          </p:cNvPicPr>
          <p:nvPr/>
        </p:nvPicPr>
        <p:blipFill>
          <a:blip r:embed="rId11"/>
          <a:srcRect l="20693" t="26072" r="15158" b="16710"/>
          <a:stretch>
            <a:fillRect/>
          </a:stretch>
        </p:blipFill>
        <p:spPr>
          <a:xfrm>
            <a:off x="11280577" y="46415"/>
            <a:ext cx="840597" cy="59655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Text"/>
          <p:cNvSpPr txBox="1">
            <a:spLocks noGrp="1"/>
          </p:cNvSpPr>
          <p:nvPr>
            <p:ph type="title"/>
          </p:nvPr>
        </p:nvSpPr>
        <p:spPr>
          <a:xfrm>
            <a:off x="336559" y="1"/>
            <a:ext cx="9983911" cy="491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7" name="Body Level One…"/>
          <p:cNvSpPr txBox="1">
            <a:spLocks noGrp="1"/>
          </p:cNvSpPr>
          <p:nvPr>
            <p:ph type="body" idx="1"/>
          </p:nvPr>
        </p:nvSpPr>
        <p:spPr>
          <a:xfrm>
            <a:off x="336561" y="835030"/>
            <a:ext cx="11525251" cy="5543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694616" y="6647015"/>
            <a:ext cx="167184" cy="15686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200">
                <a:solidFill>
                  <a:srgbClr val="00006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66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66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66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66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66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66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66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66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66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28600" marR="0" indent="0" algn="l" defTabSz="914400" latinLnBrk="0">
        <a:lnSpc>
          <a:spcPct val="100000"/>
        </a:lnSpc>
        <a:spcBef>
          <a:spcPts val="30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914400" marR="0" indent="-308609" algn="l" defTabSz="914400" latinLnBrk="0">
        <a:lnSpc>
          <a:spcPct val="100000"/>
        </a:lnSpc>
        <a:spcBef>
          <a:spcPts val="300"/>
        </a:spcBef>
        <a:spcAft>
          <a:spcPts val="0"/>
        </a:spcAft>
        <a:buClrTx/>
        <a:buSzPts val="2100"/>
        <a:buFontTx/>
        <a:buChar char="▷"/>
        <a:tabLst/>
        <a:defRPr sz="21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407694" marR="0" indent="-378994" algn="l" defTabSz="914400" latinLnBrk="0">
        <a:lnSpc>
          <a:spcPct val="100000"/>
        </a:lnSpc>
        <a:spcBef>
          <a:spcPts val="300"/>
        </a:spcBef>
        <a:spcAft>
          <a:spcPts val="0"/>
        </a:spcAft>
        <a:buClrTx/>
        <a:buSzPts val="2100"/>
        <a:buFontTx/>
        <a:buChar char="▪"/>
        <a:tabLst/>
        <a:defRPr sz="21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864894" marR="0" indent="-378994" algn="l" defTabSz="914400" latinLnBrk="0">
        <a:lnSpc>
          <a:spcPct val="100000"/>
        </a:lnSpc>
        <a:spcBef>
          <a:spcPts val="300"/>
        </a:spcBef>
        <a:spcAft>
          <a:spcPts val="0"/>
        </a:spcAft>
        <a:buClrTx/>
        <a:buSzPts val="2100"/>
        <a:buFontTx/>
        <a:buChar char="▪"/>
        <a:tabLst/>
        <a:defRPr sz="21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322094" marR="0" indent="-378994" algn="l" defTabSz="914400" latinLnBrk="0">
        <a:lnSpc>
          <a:spcPct val="100000"/>
        </a:lnSpc>
        <a:spcBef>
          <a:spcPts val="300"/>
        </a:spcBef>
        <a:spcAft>
          <a:spcPts val="0"/>
        </a:spcAft>
        <a:buClrTx/>
        <a:buSzPts val="2100"/>
        <a:buFontTx/>
        <a:buChar char="▪"/>
        <a:tabLst/>
        <a:defRPr sz="21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760345" marR="0" indent="-360045" algn="l" defTabSz="914400" latinLnBrk="0">
        <a:lnSpc>
          <a:spcPct val="100000"/>
        </a:lnSpc>
        <a:spcBef>
          <a:spcPts val="300"/>
        </a:spcBef>
        <a:spcAft>
          <a:spcPts val="0"/>
        </a:spcAft>
        <a:buClrTx/>
        <a:buSzPts val="2100"/>
        <a:buFontTx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217545" marR="0" indent="-360045" algn="l" defTabSz="914400" latinLnBrk="0">
        <a:lnSpc>
          <a:spcPct val="100000"/>
        </a:lnSpc>
        <a:spcBef>
          <a:spcPts val="300"/>
        </a:spcBef>
        <a:spcAft>
          <a:spcPts val="0"/>
        </a:spcAft>
        <a:buClrTx/>
        <a:buSzPts val="2100"/>
        <a:buFontTx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674745" marR="0" indent="-360045" algn="l" defTabSz="914400" latinLnBrk="0">
        <a:lnSpc>
          <a:spcPct val="100000"/>
        </a:lnSpc>
        <a:spcBef>
          <a:spcPts val="300"/>
        </a:spcBef>
        <a:spcAft>
          <a:spcPts val="0"/>
        </a:spcAft>
        <a:buClrTx/>
        <a:buSzPts val="2100"/>
        <a:buFontTx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131945" marR="0" indent="-360045" algn="l" defTabSz="914400" latinLnBrk="0">
        <a:lnSpc>
          <a:spcPct val="100000"/>
        </a:lnSpc>
        <a:spcBef>
          <a:spcPts val="300"/>
        </a:spcBef>
        <a:spcAft>
          <a:spcPts val="0"/>
        </a:spcAft>
        <a:buClrTx/>
        <a:buSzPts val="2100"/>
        <a:buFontTx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0.png"/><Relationship Id="rId5" Type="http://schemas.openxmlformats.org/officeDocument/2006/relationships/image" Target="../media/image26.png"/><Relationship Id="rId4" Type="http://schemas.openxmlformats.org/officeDocument/2006/relationships/image" Target="../media/image2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video" Target="NULL" TargetMode="External"/><Relationship Id="rId7" Type="http://schemas.openxmlformats.org/officeDocument/2006/relationships/notesSlide" Target="../notesSlides/notesSlide15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30.png"/><Relationship Id="rId5" Type="http://schemas.microsoft.com/office/2007/relationships/media" Target="../media/media10.mp4"/><Relationship Id="rId10" Type="http://schemas.openxmlformats.org/officeDocument/2006/relationships/image" Target="../media/image29.png"/><Relationship Id="rId4" Type="http://schemas.microsoft.com/office/2007/relationships/media" Target="../media/media9.mp4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media" Target="../media/media11.mp4"/><Relationship Id="rId1" Type="http://schemas.openxmlformats.org/officeDocument/2006/relationships/video" Target="NULL" TargetMode="Externa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57;p10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defTabSz="804672">
              <a:lnSpc>
                <a:spcPct val="115000"/>
              </a:lnSpc>
              <a:spcBef>
                <a:spcPts val="0"/>
              </a:spcBef>
              <a:defRPr sz="2464"/>
            </a:pPr>
            <a:r>
              <a:rPr lang="en-CA" dirty="0"/>
              <a:t>Rei Katsuta</a:t>
            </a:r>
          </a:p>
          <a:p>
            <a:pPr marL="0" defTabSz="804672">
              <a:lnSpc>
                <a:spcPct val="115000"/>
              </a:lnSpc>
              <a:spcBef>
                <a:spcPts val="0"/>
              </a:spcBef>
              <a:defRPr sz="2464"/>
            </a:pPr>
            <a:r>
              <a:rPr lang="en-CA" dirty="0"/>
              <a:t>Michal Szczepanski</a:t>
            </a:r>
          </a:p>
          <a:p>
            <a:pPr marL="0" defTabSz="804672">
              <a:lnSpc>
                <a:spcPct val="115000"/>
              </a:lnSpc>
              <a:spcBef>
                <a:spcPts val="0"/>
              </a:spcBef>
              <a:defRPr sz="2464"/>
            </a:pPr>
            <a:r>
              <a:rPr lang="en-CA" dirty="0"/>
              <a:t>Malte Hofmann</a:t>
            </a:r>
            <a:endParaRPr dirty="0"/>
          </a:p>
        </p:txBody>
      </p:sp>
      <p:sp>
        <p:nvSpPr>
          <p:cNvPr id="120" name="Google Shape;58;p10"/>
          <p:cNvSpPr txBox="1">
            <a:spLocks noGrp="1"/>
          </p:cNvSpPr>
          <p:nvPr>
            <p:ph type="title"/>
          </p:nvPr>
        </p:nvSpPr>
        <p:spPr>
          <a:xfrm>
            <a:off x="1033074" y="2392199"/>
            <a:ext cx="9922802" cy="1036801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786384">
              <a:defRPr sz="3784"/>
            </a:lvl1pPr>
          </a:lstStyle>
          <a:p>
            <a:r>
              <a:rPr lang="de-DE" sz="3750" dirty="0" err="1"/>
              <a:t>Solving</a:t>
            </a:r>
            <a:r>
              <a:rPr lang="de-DE" sz="3750" dirty="0"/>
              <a:t> Rubiks Cube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086D7-9AC8-A9FD-39D0-94EC465FE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_notation">
            <a:hlinkClick r:id="" action="ppaction://media"/>
            <a:extLst>
              <a:ext uri="{FF2B5EF4-FFF2-40B4-BE49-F238E27FC236}">
                <a16:creationId xmlns:a16="http://schemas.microsoft.com/office/drawing/2014/main" id="{C2843654-964A-9057-6CCF-3DEBD82FE7C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38" end="2080.979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76868" y="1708591"/>
            <a:ext cx="2517347" cy="3010695"/>
          </a:xfrm>
          <a:prstGeom prst="rect">
            <a:avLst/>
          </a:prstGeom>
        </p:spPr>
      </p:pic>
      <p:sp>
        <p:nvSpPr>
          <p:cNvPr id="127" name="Google Shape;71;p12">
            <a:extLst>
              <a:ext uri="{FF2B5EF4-FFF2-40B4-BE49-F238E27FC236}">
                <a16:creationId xmlns:a16="http://schemas.microsoft.com/office/drawing/2014/main" id="{587510C6-EF08-33D7-165F-BCBCC03E93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6559" y="0"/>
            <a:ext cx="9984000" cy="491102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Terms and </a:t>
            </a:r>
            <a:r>
              <a:rPr lang="de-DE" dirty="0" err="1"/>
              <a:t>Notations</a:t>
            </a:r>
            <a:endParaRPr lang="en-US" dirty="0"/>
          </a:p>
        </p:txBody>
      </p:sp>
      <p:sp>
        <p:nvSpPr>
          <p:cNvPr id="129" name="Google Shape;73;p12">
            <a:extLst>
              <a:ext uri="{FF2B5EF4-FFF2-40B4-BE49-F238E27FC236}">
                <a16:creationId xmlns:a16="http://schemas.microsoft.com/office/drawing/2014/main" id="{1D83332F-D3DA-D60A-62F7-A760B65A549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34833" y="6646959"/>
            <a:ext cx="127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130" name="Google Shape;66;p11">
            <a:extLst>
              <a:ext uri="{FF2B5EF4-FFF2-40B4-BE49-F238E27FC236}">
                <a16:creationId xmlns:a16="http://schemas.microsoft.com/office/drawing/2014/main" id="{96147980-3511-F942-6CFA-574A9B08213A}"/>
              </a:ext>
            </a:extLst>
          </p:cNvPr>
          <p:cNvSpPr txBox="1"/>
          <p:nvPr/>
        </p:nvSpPr>
        <p:spPr>
          <a:xfrm>
            <a:off x="286699" y="6540750"/>
            <a:ext cx="11802602" cy="36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>
                <a:solidFill>
                  <a:srgbClr val="00006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Scientific Computing: </a:t>
            </a:r>
            <a:r>
              <a:rPr lang="de-DE" dirty="0" err="1"/>
              <a:t>Solving</a:t>
            </a:r>
            <a:r>
              <a:rPr lang="de-DE" dirty="0"/>
              <a:t> Rubiks Cube                                                                               Rei</a:t>
            </a:r>
            <a:r>
              <a:rPr dirty="0"/>
              <a:t>                                                                                    TU Berlin / </a:t>
            </a:r>
            <a:r>
              <a:rPr dirty="0" err="1"/>
              <a:t>Zuse</a:t>
            </a:r>
            <a:r>
              <a:rPr dirty="0"/>
              <a:t> Institute Berlin (ZIB)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E9BAC8-4730-5A11-360D-B2C7101D54A1}"/>
              </a:ext>
            </a:extLst>
          </p:cNvPr>
          <p:cNvSpPr txBox="1"/>
          <p:nvPr/>
        </p:nvSpPr>
        <p:spPr>
          <a:xfrm>
            <a:off x="799343" y="1683465"/>
            <a:ext cx="2478243" cy="12311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A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6 Standard Rotations: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A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Up (U)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CA" sz="2000" dirty="0"/>
              <a:t>Down (D)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A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Front (F)</a:t>
            </a:r>
          </a:p>
        </p:txBody>
      </p:sp>
    </p:spTree>
    <p:extLst>
      <p:ext uri="{BB962C8B-B14F-4D97-AF65-F5344CB8AC3E}">
        <p14:creationId xmlns:p14="http://schemas.microsoft.com/office/powerpoint/2010/main" val="21532159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video>
              <p:cMediaNode vol="80000" mute="1">
                <p:cTn id="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086D7-9AC8-A9FD-39D0-94EC465FE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_notation">
            <a:hlinkClick r:id="" action="ppaction://media"/>
            <a:extLst>
              <a:ext uri="{FF2B5EF4-FFF2-40B4-BE49-F238E27FC236}">
                <a16:creationId xmlns:a16="http://schemas.microsoft.com/office/drawing/2014/main" id="{6EA37884-2795-257E-EDF3-5F7A8BF07D2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42" end="1745.312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27204" y="1671769"/>
            <a:ext cx="2428796" cy="3010695"/>
          </a:xfrm>
          <a:prstGeom prst="rect">
            <a:avLst/>
          </a:prstGeom>
        </p:spPr>
      </p:pic>
      <p:sp>
        <p:nvSpPr>
          <p:cNvPr id="127" name="Google Shape;71;p12">
            <a:extLst>
              <a:ext uri="{FF2B5EF4-FFF2-40B4-BE49-F238E27FC236}">
                <a16:creationId xmlns:a16="http://schemas.microsoft.com/office/drawing/2014/main" id="{587510C6-EF08-33D7-165F-BCBCC03E93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6559" y="0"/>
            <a:ext cx="9984000" cy="491102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Terms and </a:t>
            </a:r>
            <a:r>
              <a:rPr lang="de-DE" dirty="0" err="1"/>
              <a:t>Notations</a:t>
            </a:r>
            <a:endParaRPr lang="en-US" dirty="0"/>
          </a:p>
        </p:txBody>
      </p:sp>
      <p:sp>
        <p:nvSpPr>
          <p:cNvPr id="129" name="Google Shape;73;p12">
            <a:extLst>
              <a:ext uri="{FF2B5EF4-FFF2-40B4-BE49-F238E27FC236}">
                <a16:creationId xmlns:a16="http://schemas.microsoft.com/office/drawing/2014/main" id="{1D83332F-D3DA-D60A-62F7-A760B65A549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34833" y="6646959"/>
            <a:ext cx="127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130" name="Google Shape;66;p11">
            <a:extLst>
              <a:ext uri="{FF2B5EF4-FFF2-40B4-BE49-F238E27FC236}">
                <a16:creationId xmlns:a16="http://schemas.microsoft.com/office/drawing/2014/main" id="{96147980-3511-F942-6CFA-574A9B08213A}"/>
              </a:ext>
            </a:extLst>
          </p:cNvPr>
          <p:cNvSpPr txBox="1"/>
          <p:nvPr/>
        </p:nvSpPr>
        <p:spPr>
          <a:xfrm>
            <a:off x="286699" y="6540750"/>
            <a:ext cx="11802602" cy="36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>
                <a:solidFill>
                  <a:srgbClr val="00006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Scientific Computing: </a:t>
            </a:r>
            <a:r>
              <a:rPr lang="de-DE" dirty="0" err="1"/>
              <a:t>Solving</a:t>
            </a:r>
            <a:r>
              <a:rPr lang="de-DE" dirty="0"/>
              <a:t> Rubiks Cube                                                                               Rei</a:t>
            </a:r>
            <a:r>
              <a:rPr dirty="0"/>
              <a:t>                                                                                    TU Berlin / </a:t>
            </a:r>
            <a:r>
              <a:rPr dirty="0" err="1"/>
              <a:t>Zuse</a:t>
            </a:r>
            <a:r>
              <a:rPr dirty="0"/>
              <a:t> Institute Berlin (ZIB)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E9BAC8-4730-5A11-360D-B2C7101D54A1}"/>
              </a:ext>
            </a:extLst>
          </p:cNvPr>
          <p:cNvSpPr txBox="1"/>
          <p:nvPr/>
        </p:nvSpPr>
        <p:spPr>
          <a:xfrm>
            <a:off x="799343" y="1683465"/>
            <a:ext cx="2478243" cy="15388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A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6 Standard Rotations: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A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Up (U)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CA" sz="2000" dirty="0"/>
              <a:t>Down (D)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A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Front (F)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CA" sz="2000" dirty="0"/>
              <a:t>Back (B)</a:t>
            </a:r>
            <a:endParaRPr kumimoji="0" lang="en-CA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72243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video>
              <p:cMediaNode vol="80000" mute="1">
                <p:cTn id="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086D7-9AC8-A9FD-39D0-94EC465FE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_notation">
            <a:hlinkClick r:id="" action="ppaction://media"/>
            <a:extLst>
              <a:ext uri="{FF2B5EF4-FFF2-40B4-BE49-F238E27FC236}">
                <a16:creationId xmlns:a16="http://schemas.microsoft.com/office/drawing/2014/main" id="{F0050D8E-3478-6553-9388-FE167CFA7E2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77" end="2859.979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03250" y="1744407"/>
            <a:ext cx="2451100" cy="2946400"/>
          </a:xfrm>
          <a:prstGeom prst="rect">
            <a:avLst/>
          </a:prstGeom>
        </p:spPr>
      </p:pic>
      <p:sp>
        <p:nvSpPr>
          <p:cNvPr id="127" name="Google Shape;71;p12">
            <a:extLst>
              <a:ext uri="{FF2B5EF4-FFF2-40B4-BE49-F238E27FC236}">
                <a16:creationId xmlns:a16="http://schemas.microsoft.com/office/drawing/2014/main" id="{587510C6-EF08-33D7-165F-BCBCC03E93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6559" y="0"/>
            <a:ext cx="9984000" cy="491102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Terms and </a:t>
            </a:r>
            <a:r>
              <a:rPr lang="de-DE" dirty="0" err="1"/>
              <a:t>Notations</a:t>
            </a:r>
            <a:endParaRPr lang="en-US" dirty="0"/>
          </a:p>
        </p:txBody>
      </p:sp>
      <p:sp>
        <p:nvSpPr>
          <p:cNvPr id="129" name="Google Shape;73;p12">
            <a:extLst>
              <a:ext uri="{FF2B5EF4-FFF2-40B4-BE49-F238E27FC236}">
                <a16:creationId xmlns:a16="http://schemas.microsoft.com/office/drawing/2014/main" id="{1D83332F-D3DA-D60A-62F7-A760B65A549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34833" y="6646959"/>
            <a:ext cx="127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130" name="Google Shape;66;p11">
            <a:extLst>
              <a:ext uri="{FF2B5EF4-FFF2-40B4-BE49-F238E27FC236}">
                <a16:creationId xmlns:a16="http://schemas.microsoft.com/office/drawing/2014/main" id="{96147980-3511-F942-6CFA-574A9B08213A}"/>
              </a:ext>
            </a:extLst>
          </p:cNvPr>
          <p:cNvSpPr txBox="1"/>
          <p:nvPr/>
        </p:nvSpPr>
        <p:spPr>
          <a:xfrm>
            <a:off x="286699" y="6540750"/>
            <a:ext cx="11802602" cy="36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>
                <a:solidFill>
                  <a:srgbClr val="00006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Scientific Computing: </a:t>
            </a:r>
            <a:r>
              <a:rPr lang="de-DE" dirty="0" err="1"/>
              <a:t>Solving</a:t>
            </a:r>
            <a:r>
              <a:rPr lang="de-DE" dirty="0"/>
              <a:t> Rubiks Cube                                                                               Rei</a:t>
            </a:r>
            <a:r>
              <a:rPr dirty="0"/>
              <a:t>                                                                                    TU Berlin / </a:t>
            </a:r>
            <a:r>
              <a:rPr dirty="0" err="1"/>
              <a:t>Zuse</a:t>
            </a:r>
            <a:r>
              <a:rPr dirty="0"/>
              <a:t> Institute Berlin (ZIB)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E9BAC8-4730-5A11-360D-B2C7101D54A1}"/>
              </a:ext>
            </a:extLst>
          </p:cNvPr>
          <p:cNvSpPr txBox="1"/>
          <p:nvPr/>
        </p:nvSpPr>
        <p:spPr>
          <a:xfrm>
            <a:off x="799343" y="1683465"/>
            <a:ext cx="2478243" cy="18466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A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6 Standard Rotations: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A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Up (U)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CA" sz="2000" dirty="0"/>
              <a:t>Down (D)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A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Front (F)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CA" sz="2000" dirty="0"/>
              <a:t>Back (B)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A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Left (L)</a:t>
            </a:r>
          </a:p>
        </p:txBody>
      </p:sp>
    </p:spTree>
    <p:extLst>
      <p:ext uri="{BB962C8B-B14F-4D97-AF65-F5344CB8AC3E}">
        <p14:creationId xmlns:p14="http://schemas.microsoft.com/office/powerpoint/2010/main" val="29717282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video>
              <p:cMediaNode vol="80000" mute="1">
                <p:cTn id="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086D7-9AC8-A9FD-39D0-94EC465FE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_notation">
            <a:hlinkClick r:id="" action="ppaction://media"/>
            <a:extLst>
              <a:ext uri="{FF2B5EF4-FFF2-40B4-BE49-F238E27FC236}">
                <a16:creationId xmlns:a16="http://schemas.microsoft.com/office/drawing/2014/main" id="{5546A87A-6428-47B7-E244-62D98E3BC76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69" end="2303.312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63872" y="1688109"/>
            <a:ext cx="2527300" cy="3009900"/>
          </a:xfrm>
          <a:prstGeom prst="rect">
            <a:avLst/>
          </a:prstGeom>
        </p:spPr>
      </p:pic>
      <p:sp>
        <p:nvSpPr>
          <p:cNvPr id="127" name="Google Shape;71;p12">
            <a:extLst>
              <a:ext uri="{FF2B5EF4-FFF2-40B4-BE49-F238E27FC236}">
                <a16:creationId xmlns:a16="http://schemas.microsoft.com/office/drawing/2014/main" id="{587510C6-EF08-33D7-165F-BCBCC03E93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6559" y="0"/>
            <a:ext cx="9984000" cy="491102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Terms and </a:t>
            </a:r>
            <a:r>
              <a:rPr lang="de-DE" dirty="0" err="1"/>
              <a:t>Notations</a:t>
            </a:r>
            <a:endParaRPr lang="en-US" dirty="0"/>
          </a:p>
        </p:txBody>
      </p:sp>
      <p:sp>
        <p:nvSpPr>
          <p:cNvPr id="129" name="Google Shape;73;p12">
            <a:extLst>
              <a:ext uri="{FF2B5EF4-FFF2-40B4-BE49-F238E27FC236}">
                <a16:creationId xmlns:a16="http://schemas.microsoft.com/office/drawing/2014/main" id="{1D83332F-D3DA-D60A-62F7-A760B65A549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34833" y="6646959"/>
            <a:ext cx="127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130" name="Google Shape;66;p11">
            <a:extLst>
              <a:ext uri="{FF2B5EF4-FFF2-40B4-BE49-F238E27FC236}">
                <a16:creationId xmlns:a16="http://schemas.microsoft.com/office/drawing/2014/main" id="{96147980-3511-F942-6CFA-574A9B08213A}"/>
              </a:ext>
            </a:extLst>
          </p:cNvPr>
          <p:cNvSpPr txBox="1"/>
          <p:nvPr/>
        </p:nvSpPr>
        <p:spPr>
          <a:xfrm>
            <a:off x="286699" y="6540750"/>
            <a:ext cx="11802602" cy="36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>
                <a:solidFill>
                  <a:srgbClr val="00006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Scientific Computing: </a:t>
            </a:r>
            <a:r>
              <a:rPr lang="de-DE" dirty="0" err="1"/>
              <a:t>Solving</a:t>
            </a:r>
            <a:r>
              <a:rPr lang="de-DE" dirty="0"/>
              <a:t> Rubiks Cube                                                                               Rei</a:t>
            </a:r>
            <a:r>
              <a:rPr dirty="0"/>
              <a:t>                                                                                    TU Berlin / </a:t>
            </a:r>
            <a:r>
              <a:rPr dirty="0" err="1"/>
              <a:t>Zuse</a:t>
            </a:r>
            <a:r>
              <a:rPr dirty="0"/>
              <a:t> Institute Berlin (ZIB)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E9BAC8-4730-5A11-360D-B2C7101D54A1}"/>
              </a:ext>
            </a:extLst>
          </p:cNvPr>
          <p:cNvSpPr txBox="1"/>
          <p:nvPr/>
        </p:nvSpPr>
        <p:spPr>
          <a:xfrm>
            <a:off x="799343" y="1683465"/>
            <a:ext cx="2478243" cy="21544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A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6 Standard Rotations: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A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Up (U)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CA" sz="2000" dirty="0"/>
              <a:t>Down (D)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A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Front (F)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CA" sz="2000" dirty="0"/>
              <a:t>Back (B)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A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Left (L)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CA" sz="2000" dirty="0"/>
              <a:t>Right (R)</a:t>
            </a:r>
            <a:endParaRPr kumimoji="0" lang="en-CA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84456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video>
              <p:cMediaNode vol="80000" mute="1">
                <p:cTn id="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086D7-9AC8-A9FD-39D0-94EC465FE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71;p12">
            <a:extLst>
              <a:ext uri="{FF2B5EF4-FFF2-40B4-BE49-F238E27FC236}">
                <a16:creationId xmlns:a16="http://schemas.microsoft.com/office/drawing/2014/main" id="{587510C6-EF08-33D7-165F-BCBCC03E93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6559" y="0"/>
            <a:ext cx="9984000" cy="491102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Terms and </a:t>
            </a:r>
            <a:r>
              <a:rPr lang="de-DE" dirty="0" err="1"/>
              <a:t>Notations</a:t>
            </a:r>
            <a:endParaRPr lang="en-US" dirty="0"/>
          </a:p>
        </p:txBody>
      </p:sp>
      <p:sp>
        <p:nvSpPr>
          <p:cNvPr id="129" name="Google Shape;73;p12">
            <a:extLst>
              <a:ext uri="{FF2B5EF4-FFF2-40B4-BE49-F238E27FC236}">
                <a16:creationId xmlns:a16="http://schemas.microsoft.com/office/drawing/2014/main" id="{1D83332F-D3DA-D60A-62F7-A760B65A549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34833" y="6646959"/>
            <a:ext cx="127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p:sp>
        <p:nvSpPr>
          <p:cNvPr id="130" name="Google Shape;66;p11">
            <a:extLst>
              <a:ext uri="{FF2B5EF4-FFF2-40B4-BE49-F238E27FC236}">
                <a16:creationId xmlns:a16="http://schemas.microsoft.com/office/drawing/2014/main" id="{96147980-3511-F942-6CFA-574A9B08213A}"/>
              </a:ext>
            </a:extLst>
          </p:cNvPr>
          <p:cNvSpPr txBox="1"/>
          <p:nvPr/>
        </p:nvSpPr>
        <p:spPr>
          <a:xfrm>
            <a:off x="286699" y="6540750"/>
            <a:ext cx="11802602" cy="36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>
                <a:solidFill>
                  <a:srgbClr val="00006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Scientific Computing: </a:t>
            </a:r>
            <a:r>
              <a:rPr lang="de-DE" dirty="0" err="1"/>
              <a:t>Solving</a:t>
            </a:r>
            <a:r>
              <a:rPr lang="de-DE" dirty="0"/>
              <a:t> Rubiks Cube                                                                               Rei</a:t>
            </a:r>
            <a:r>
              <a:rPr dirty="0"/>
              <a:t>                                                                                    TU Berlin / </a:t>
            </a:r>
            <a:r>
              <a:rPr dirty="0" err="1"/>
              <a:t>Zuse</a:t>
            </a:r>
            <a:r>
              <a:rPr dirty="0"/>
              <a:t> Institute Berlin (ZIB)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E9BAC8-4730-5A11-360D-B2C7101D54A1}"/>
              </a:ext>
            </a:extLst>
          </p:cNvPr>
          <p:cNvSpPr txBox="1"/>
          <p:nvPr/>
        </p:nvSpPr>
        <p:spPr>
          <a:xfrm>
            <a:off x="799343" y="1683465"/>
            <a:ext cx="2478243" cy="30777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A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6 Standard Rotations: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A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Up (U)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CA" sz="2000" dirty="0"/>
              <a:t>Down (D)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A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Front (F)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CA" sz="2000" dirty="0"/>
              <a:t>Back (B)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A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Left (L)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CA" sz="2000" dirty="0"/>
              <a:t>Right (R)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CA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CA" sz="2000" dirty="0"/>
              <a:t>Double moves (R2)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CA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Counterclockwise (R’)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156C10-72FD-E17B-7D9C-7CFE5815B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503" y="1712197"/>
            <a:ext cx="2478243" cy="298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488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C411C-E909-AE65-2342-AA8FA6A34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58;p10">
            <a:extLst>
              <a:ext uri="{FF2B5EF4-FFF2-40B4-BE49-F238E27FC236}">
                <a16:creationId xmlns:a16="http://schemas.microsoft.com/office/drawing/2014/main" id="{748BC35E-A29A-F9C2-7934-EB48896A35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33074" y="2392199"/>
            <a:ext cx="9922802" cy="1036801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786384">
              <a:defRPr sz="3784"/>
            </a:lvl1pPr>
          </a:lstStyle>
          <a:p>
            <a:r>
              <a:rPr lang="de-DE" sz="3750" dirty="0"/>
              <a:t>CFOP Method</a:t>
            </a:r>
            <a:endParaRPr lang="en-US" dirty="0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41994-702E-88BF-D432-DBE900BF06E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97849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6CF7D-A771-5F5D-7BC5-ABBFD6E8C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71;p12">
            <a:extLst>
              <a:ext uri="{FF2B5EF4-FFF2-40B4-BE49-F238E27FC236}">
                <a16:creationId xmlns:a16="http://schemas.microsoft.com/office/drawing/2014/main" id="{C8DC60D9-066D-5173-9F16-570AC9DE16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6559" y="0"/>
            <a:ext cx="9984000" cy="491102"/>
          </a:xfrm>
          <a:prstGeom prst="rect">
            <a:avLst/>
          </a:prstGeom>
        </p:spPr>
        <p:txBody>
          <a:bodyPr/>
          <a:lstStyle/>
          <a:p>
            <a:r>
              <a:rPr lang="de-DE" dirty="0" err="1"/>
              <a:t>Introduction</a:t>
            </a:r>
            <a:endParaRPr lang="en-US" dirty="0"/>
          </a:p>
        </p:txBody>
      </p:sp>
      <p:sp>
        <p:nvSpPr>
          <p:cNvPr id="129" name="Google Shape;73;p12">
            <a:extLst>
              <a:ext uri="{FF2B5EF4-FFF2-40B4-BE49-F238E27FC236}">
                <a16:creationId xmlns:a16="http://schemas.microsoft.com/office/drawing/2014/main" id="{5DE6C0CA-FC05-D789-AE3D-2173724F6F0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34833" y="6646959"/>
            <a:ext cx="127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 dirty="0"/>
          </a:p>
        </p:txBody>
      </p:sp>
      <p:sp>
        <p:nvSpPr>
          <p:cNvPr id="130" name="Google Shape;66;p11">
            <a:extLst>
              <a:ext uri="{FF2B5EF4-FFF2-40B4-BE49-F238E27FC236}">
                <a16:creationId xmlns:a16="http://schemas.microsoft.com/office/drawing/2014/main" id="{888C30DA-38EA-BF6C-5812-E6F5E668CF3F}"/>
              </a:ext>
            </a:extLst>
          </p:cNvPr>
          <p:cNvSpPr txBox="1"/>
          <p:nvPr/>
        </p:nvSpPr>
        <p:spPr>
          <a:xfrm>
            <a:off x="286699" y="6540750"/>
            <a:ext cx="11802602" cy="36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>
                <a:solidFill>
                  <a:srgbClr val="00006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Scientific Computing: </a:t>
            </a:r>
            <a:r>
              <a:rPr lang="de-DE" dirty="0" err="1"/>
              <a:t>Solving</a:t>
            </a:r>
            <a:r>
              <a:rPr lang="de-DE" dirty="0"/>
              <a:t> Rubiks Cube                                                                               Rei</a:t>
            </a:r>
            <a:r>
              <a:rPr dirty="0"/>
              <a:t>                                                                                    TU Berlin / </a:t>
            </a:r>
            <a:r>
              <a:rPr dirty="0" err="1"/>
              <a:t>Zuse</a:t>
            </a:r>
            <a:r>
              <a:rPr dirty="0"/>
              <a:t> Institute Berlin (ZIB)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F2DB43-090F-AA35-2B30-405EDF63E831}"/>
              </a:ext>
            </a:extLst>
          </p:cNvPr>
          <p:cNvSpPr txBox="1"/>
          <p:nvPr/>
        </p:nvSpPr>
        <p:spPr>
          <a:xfrm>
            <a:off x="582798" y="1101401"/>
            <a:ext cx="5768907" cy="27699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A" sz="2000" dirty="0"/>
              <a:t>Developed in 1980s by Jessica Fridrich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CA" sz="2000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A" sz="2000" dirty="0"/>
              <a:t>Popular among professional </a:t>
            </a:r>
            <a:r>
              <a:rPr lang="en-CA" sz="2000" dirty="0" err="1"/>
              <a:t>cubers</a:t>
            </a:r>
            <a:endParaRPr lang="en-CA" sz="2000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CA" sz="2000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A" sz="2000" dirty="0"/>
              <a:t>Stands for: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A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</a:t>
            </a:r>
            <a:r>
              <a:rPr kumimoji="0" lang="en-CA" sz="2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ross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A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</a:t>
            </a:r>
            <a:r>
              <a:rPr kumimoji="0" lang="en-CA" sz="2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irst 2 layers (F2L)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A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</a:t>
            </a:r>
            <a:r>
              <a:rPr kumimoji="0" lang="en-CA" sz="2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rientation of Last Layer (OLL)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CA" sz="2000" b="1" dirty="0"/>
              <a:t>P</a:t>
            </a:r>
            <a:r>
              <a:rPr lang="en-CA" sz="2000" dirty="0"/>
              <a:t>ermutation of Last Layer (PLL)</a:t>
            </a:r>
            <a:r>
              <a:rPr kumimoji="0" lang="en-CA" sz="2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</a:t>
            </a:r>
            <a:endParaRPr kumimoji="0" lang="en-CA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4" name="Picture 3" descr="A transparent cube with different colored squares&#10;&#10;AI-generated content may be incorrect.">
            <a:extLst>
              <a:ext uri="{FF2B5EF4-FFF2-40B4-BE49-F238E27FC236}">
                <a16:creationId xmlns:a16="http://schemas.microsoft.com/office/drawing/2014/main" id="{8E5DE3B3-6F5D-9E5C-2A87-A9BDD5F585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98" y="4351072"/>
            <a:ext cx="1454899" cy="1538883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0F342453-4459-DD10-16B9-396EB70A0605}"/>
              </a:ext>
            </a:extLst>
          </p:cNvPr>
          <p:cNvSpPr/>
          <p:nvPr/>
        </p:nvSpPr>
        <p:spPr>
          <a:xfrm>
            <a:off x="2202568" y="4894906"/>
            <a:ext cx="738742" cy="559258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7423AF-FCD6-175E-C7A2-F73E0F499702}"/>
              </a:ext>
            </a:extLst>
          </p:cNvPr>
          <p:cNvSpPr txBox="1"/>
          <p:nvPr/>
        </p:nvSpPr>
        <p:spPr>
          <a:xfrm>
            <a:off x="2202568" y="4617907"/>
            <a:ext cx="615553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A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cross</a:t>
            </a:r>
          </a:p>
        </p:txBody>
      </p:sp>
      <p:pic>
        <p:nvPicPr>
          <p:cNvPr id="9" name="Picture 8" descr="A colorful cube with different colored squares&#10;&#10;AI-generated content may be incorrect.">
            <a:extLst>
              <a:ext uri="{FF2B5EF4-FFF2-40B4-BE49-F238E27FC236}">
                <a16:creationId xmlns:a16="http://schemas.microsoft.com/office/drawing/2014/main" id="{ABA9E57A-05BC-2983-EEA9-22347C595B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857" y="4342423"/>
            <a:ext cx="1473399" cy="1538883"/>
          </a:xfrm>
          <a:prstGeom prst="rect">
            <a:avLst/>
          </a:prstGeom>
        </p:spPr>
      </p:pic>
      <p:pic>
        <p:nvPicPr>
          <p:cNvPr id="11" name="Picture 10" descr="A colorful cube with many squares&#10;&#10;AI-generated content may be incorrect.">
            <a:extLst>
              <a:ext uri="{FF2B5EF4-FFF2-40B4-BE49-F238E27FC236}">
                <a16:creationId xmlns:a16="http://schemas.microsoft.com/office/drawing/2014/main" id="{2C3CAA05-AE1B-8A70-127C-FD9DADA6D4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416" y="4351072"/>
            <a:ext cx="1490872" cy="15388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71DC6D-749C-CEAA-1C6C-627E28DA0AF5}"/>
              </a:ext>
            </a:extLst>
          </p:cNvPr>
          <p:cNvSpPr txBox="1"/>
          <p:nvPr/>
        </p:nvSpPr>
        <p:spPr>
          <a:xfrm>
            <a:off x="4650550" y="4617907"/>
            <a:ext cx="410369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A" sz="1800" b="1" dirty="0"/>
              <a:t>F2L</a:t>
            </a:r>
            <a:endParaRPr kumimoji="0" lang="en-CA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5" name="Picture 14" descr="A colorful cube with different colored squares&#10;&#10;AI-generated content may be incorrect.">
            <a:extLst>
              <a:ext uri="{FF2B5EF4-FFF2-40B4-BE49-F238E27FC236}">
                <a16:creationId xmlns:a16="http://schemas.microsoft.com/office/drawing/2014/main" id="{6BE11C9F-793E-3702-5FC3-C216F97F8B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120" y="4351072"/>
            <a:ext cx="1448552" cy="1521588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7C937A60-7617-3BA0-5BEA-82C8FBBE4211}"/>
              </a:ext>
            </a:extLst>
          </p:cNvPr>
          <p:cNvSpPr/>
          <p:nvPr/>
        </p:nvSpPr>
        <p:spPr>
          <a:xfrm>
            <a:off x="4588129" y="4840883"/>
            <a:ext cx="738742" cy="559258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1702C-0310-F7B8-6C8D-E9553A559357}"/>
              </a:ext>
            </a:extLst>
          </p:cNvPr>
          <p:cNvSpPr txBox="1"/>
          <p:nvPr/>
        </p:nvSpPr>
        <p:spPr>
          <a:xfrm>
            <a:off x="7061254" y="4617907"/>
            <a:ext cx="46166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A" sz="1800" b="1" dirty="0"/>
              <a:t>OLL</a:t>
            </a:r>
            <a:endParaRPr kumimoji="0" lang="en-CA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CFAAC91-163E-91BB-0A93-53D9D2330D27}"/>
              </a:ext>
            </a:extLst>
          </p:cNvPr>
          <p:cNvSpPr/>
          <p:nvPr/>
        </p:nvSpPr>
        <p:spPr>
          <a:xfrm>
            <a:off x="6998833" y="4840883"/>
            <a:ext cx="738742" cy="559258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20" name="Picture 19" descr="A cube with different colored squares&#10;&#10;AI-generated content may be incorrect.">
            <a:extLst>
              <a:ext uri="{FF2B5EF4-FFF2-40B4-BE49-F238E27FC236}">
                <a16:creationId xmlns:a16="http://schemas.microsoft.com/office/drawing/2014/main" id="{3E3A343E-E302-9E46-933F-3819C1FB0BF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510" y="4333777"/>
            <a:ext cx="1463324" cy="1538883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D1D86C4F-F558-3FE3-59B7-59066258C0E7}"/>
              </a:ext>
            </a:extLst>
          </p:cNvPr>
          <p:cNvSpPr/>
          <p:nvPr/>
        </p:nvSpPr>
        <p:spPr>
          <a:xfrm>
            <a:off x="9405220" y="4823589"/>
            <a:ext cx="738742" cy="559258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1040FE-C6CA-DA10-8F59-3724CB7CA59F}"/>
              </a:ext>
            </a:extLst>
          </p:cNvPr>
          <p:cNvSpPr txBox="1"/>
          <p:nvPr/>
        </p:nvSpPr>
        <p:spPr>
          <a:xfrm>
            <a:off x="9464656" y="4604550"/>
            <a:ext cx="436017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A" sz="1800" b="1" dirty="0"/>
              <a:t>PLL</a:t>
            </a:r>
            <a:endParaRPr kumimoji="0" lang="en-CA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70716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44"/>
            </p:par>
          </p:childTnLst>
        </p:cTn>
      </p:par>
    </p:tnLst>
    <p:bldLst>
      <p:bldP spid="5" grpId="0" animBg="1"/>
      <p:bldP spid="7" grpId="0"/>
      <p:bldP spid="13" grpId="0"/>
      <p:bldP spid="16" grpId="0" animBg="1"/>
      <p:bldP spid="17" grpId="0"/>
      <p:bldP spid="18" grpId="0" animBg="1"/>
      <p:bldP spid="21" grpId="0" animBg="1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BCFA3-CBCA-A720-89A4-45A9A5395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71;p12">
            <a:extLst>
              <a:ext uri="{FF2B5EF4-FFF2-40B4-BE49-F238E27FC236}">
                <a16:creationId xmlns:a16="http://schemas.microsoft.com/office/drawing/2014/main" id="{78E60B47-5538-A203-6AAD-5107464801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6559" y="0"/>
            <a:ext cx="9984000" cy="491102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Cross</a:t>
            </a:r>
            <a:endParaRPr lang="en-US" dirty="0"/>
          </a:p>
        </p:txBody>
      </p:sp>
      <p:sp>
        <p:nvSpPr>
          <p:cNvPr id="129" name="Google Shape;73;p12">
            <a:extLst>
              <a:ext uri="{FF2B5EF4-FFF2-40B4-BE49-F238E27FC236}">
                <a16:creationId xmlns:a16="http://schemas.microsoft.com/office/drawing/2014/main" id="{7602E48D-7E0C-258A-1065-43161A7C696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34833" y="6646959"/>
            <a:ext cx="127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 dirty="0"/>
          </a:p>
        </p:txBody>
      </p:sp>
      <p:sp>
        <p:nvSpPr>
          <p:cNvPr id="130" name="Google Shape;66;p11">
            <a:extLst>
              <a:ext uri="{FF2B5EF4-FFF2-40B4-BE49-F238E27FC236}">
                <a16:creationId xmlns:a16="http://schemas.microsoft.com/office/drawing/2014/main" id="{2C71401A-1D09-BFDA-9142-63D3F6BDABE6}"/>
              </a:ext>
            </a:extLst>
          </p:cNvPr>
          <p:cNvSpPr txBox="1"/>
          <p:nvPr/>
        </p:nvSpPr>
        <p:spPr>
          <a:xfrm>
            <a:off x="286699" y="6540750"/>
            <a:ext cx="11802602" cy="36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>
                <a:solidFill>
                  <a:srgbClr val="00006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Scientific Computing: </a:t>
            </a:r>
            <a:r>
              <a:rPr lang="de-DE" dirty="0" err="1"/>
              <a:t>Solving</a:t>
            </a:r>
            <a:r>
              <a:rPr lang="de-DE" dirty="0"/>
              <a:t> Rubiks Cube                                                                               Rei</a:t>
            </a:r>
            <a:r>
              <a:rPr dirty="0"/>
              <a:t>                                                                                    TU Berlin / </a:t>
            </a:r>
            <a:r>
              <a:rPr dirty="0" err="1"/>
              <a:t>Zuse</a:t>
            </a:r>
            <a:r>
              <a:rPr dirty="0"/>
              <a:t> Institute Berlin (ZIB)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FE149E7-D4C9-55B6-82AC-E0AA2C4E6883}"/>
                  </a:ext>
                </a:extLst>
              </p:cNvPr>
              <p:cNvSpPr txBox="1"/>
              <p:nvPr/>
            </p:nvSpPr>
            <p:spPr>
              <a:xfrm>
                <a:off x="532703" y="3969140"/>
                <a:ext cx="4349589" cy="14773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r>
                  <a:rPr kumimoji="0" lang="en-CA" sz="240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j-ea"/>
                    <a:cs typeface="+mj-cs"/>
                    <a:sym typeface="Arial"/>
                  </a:rPr>
                  <a:t> </a:t>
                </a:r>
                <a:r>
                  <a:rPr kumimoji="0" lang="en-CA" sz="200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j-ea"/>
                    <a:cs typeface="+mj-cs"/>
                    <a:sym typeface="Arial"/>
                  </a:rPr>
                  <a:t>Total Number of Combinations</a:t>
                </a:r>
              </a:p>
              <a:p>
                <a:endParaRPr kumimoji="0" lang="en-CA" sz="2400" b="1" u="none" strike="noStrike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j-ea"/>
                  <a:cs typeface="+mj-cs"/>
                  <a:sym typeface="Arial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CA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</m:ctrlPr>
                        </m:fPr>
                        <m:num>
                          <m:r>
                            <a:rPr kumimoji="0" lang="en-CA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12!</m:t>
                          </m:r>
                          <m:r>
                            <a:rPr kumimoji="0" lang="en-CA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×</m:t>
                          </m:r>
                          <m:sSup>
                            <m:sSupPr>
                              <m:ctrlPr>
                                <a:rPr kumimoji="0" lang="en-CA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Arial"/>
                                </a:rPr>
                              </m:ctrlPr>
                            </m:sSupPr>
                            <m:e>
                              <m:r>
                                <a:rPr kumimoji="0" lang="en-CA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Arial"/>
                                </a:rPr>
                                <m:t>2</m:t>
                              </m:r>
                            </m:e>
                            <m:sup>
                              <m:r>
                                <a:rPr kumimoji="0" lang="en-CA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Arial"/>
                                </a:rPr>
                                <m:t>12−1</m:t>
                              </m:r>
                            </m:sup>
                          </m:sSup>
                        </m:num>
                        <m:den>
                          <m:r>
                            <a:rPr kumimoji="0" lang="en-CA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Arial"/>
                            </a:rPr>
                            <m:t>2</m:t>
                          </m:r>
                        </m:den>
                      </m:f>
                      <m:r>
                        <a:rPr lang="en-CA" sz="2400" i="1">
                          <a:latin typeface="Cambria Math" panose="02040503050406030204" pitchFamily="18" charset="0"/>
                        </a:rPr>
                        <m:t>=490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497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638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400</m:t>
                      </m:r>
                    </m:oMath>
                  </m:oMathPara>
                </a14:m>
                <a:endParaRPr kumimoji="0" lang="en-CA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j-ea"/>
                  <a:cs typeface="+mj-cs"/>
                  <a:sym typeface="Arial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FE149E7-D4C9-55B6-82AC-E0AA2C4E6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03" y="3969140"/>
                <a:ext cx="4349589" cy="1477392"/>
              </a:xfrm>
              <a:prstGeom prst="rect">
                <a:avLst/>
              </a:prstGeom>
              <a:blipFill>
                <a:blip r:embed="rId5"/>
                <a:stretch>
                  <a:fillRect l="-1541" t="-165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F4A39B7-E290-598F-F433-D97FEC2A3A2D}"/>
              </a:ext>
            </a:extLst>
          </p:cNvPr>
          <p:cNvSpPr txBox="1"/>
          <p:nvPr/>
        </p:nvSpPr>
        <p:spPr>
          <a:xfrm rot="20454360">
            <a:off x="283756" y="4811940"/>
            <a:ext cx="4847481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kumimoji="0" lang="en-CA" sz="3200" b="1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+mj-ea"/>
                <a:cs typeface="+mj-cs"/>
                <a:sym typeface="Arial"/>
              </a:rPr>
              <a:t>Too many combinations!</a:t>
            </a:r>
            <a:endParaRPr kumimoji="0" lang="en-CA" sz="2800" b="1" u="none" strike="noStrike" cap="none" spc="0" normalizeH="0" dirty="0">
              <a:ln>
                <a:noFill/>
              </a:ln>
              <a:solidFill>
                <a:srgbClr val="000000"/>
              </a:solidFill>
              <a:effectLst/>
              <a:uFillTx/>
              <a:ea typeface="+mj-ea"/>
              <a:cs typeface="+mj-cs"/>
              <a:sym typeface="Arial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22DB1B0-F03F-0C5B-B60D-E2E584899550}"/>
              </a:ext>
            </a:extLst>
          </p:cNvPr>
          <p:cNvSpPr/>
          <p:nvPr/>
        </p:nvSpPr>
        <p:spPr>
          <a:xfrm>
            <a:off x="5818629" y="4428207"/>
            <a:ext cx="738742" cy="559258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D06371-EB15-598F-5895-A591553B07DF}"/>
              </a:ext>
            </a:extLst>
          </p:cNvPr>
          <p:cNvSpPr txBox="1"/>
          <p:nvPr/>
        </p:nvSpPr>
        <p:spPr>
          <a:xfrm>
            <a:off x="7813462" y="4461614"/>
            <a:ext cx="2507097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A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A* Algorithm</a:t>
            </a:r>
          </a:p>
        </p:txBody>
      </p:sp>
      <p:pic>
        <p:nvPicPr>
          <p:cNvPr id="4" name="cross_solve">
            <a:hlinkClick r:id="" action="ppaction://media"/>
            <a:extLst>
              <a:ext uri="{FF2B5EF4-FFF2-40B4-BE49-F238E27FC236}">
                <a16:creationId xmlns:a16="http://schemas.microsoft.com/office/drawing/2014/main" id="{F0C1C46B-E7B7-9556-C369-C7E8EF4296D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86" end="1953.645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78380" y="1159932"/>
            <a:ext cx="2435239" cy="25397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E5CD40A-4695-6AC0-B8F5-59B48EE4D8B4}"/>
              </a:ext>
            </a:extLst>
          </p:cNvPr>
          <p:cNvSpPr/>
          <p:nvPr/>
        </p:nvSpPr>
        <p:spPr>
          <a:xfrm>
            <a:off x="4401102" y="1141488"/>
            <a:ext cx="3225672" cy="272465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60816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6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28"/>
            </p:par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  <p:bldP spid="3" grpId="0"/>
      <p:bldP spid="8" grpId="0" animBg="1"/>
      <p:bldP spid="10" grpId="0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6EEEB-0110-0FBF-3D03-1A0D02C34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71;p12">
            <a:extLst>
              <a:ext uri="{FF2B5EF4-FFF2-40B4-BE49-F238E27FC236}">
                <a16:creationId xmlns:a16="http://schemas.microsoft.com/office/drawing/2014/main" id="{C1EB536C-8703-AB79-3712-2CE18488C5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6559" y="0"/>
            <a:ext cx="9984000" cy="491102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Cross (A* </a:t>
            </a:r>
            <a:r>
              <a:rPr lang="de-DE" dirty="0" err="1"/>
              <a:t>Algorithm</a:t>
            </a:r>
            <a:r>
              <a:rPr lang="de-DE" dirty="0"/>
              <a:t>)</a:t>
            </a:r>
            <a:endParaRPr lang="en-US" dirty="0"/>
          </a:p>
        </p:txBody>
      </p:sp>
      <p:sp>
        <p:nvSpPr>
          <p:cNvPr id="129" name="Google Shape;73;p12">
            <a:extLst>
              <a:ext uri="{FF2B5EF4-FFF2-40B4-BE49-F238E27FC236}">
                <a16:creationId xmlns:a16="http://schemas.microsoft.com/office/drawing/2014/main" id="{548E0F72-B81D-4EBE-EDE4-6E94C1644A80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34833" y="6646959"/>
            <a:ext cx="127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18</a:t>
            </a:fld>
            <a:endParaRPr dirty="0"/>
          </a:p>
        </p:txBody>
      </p:sp>
      <p:sp>
        <p:nvSpPr>
          <p:cNvPr id="130" name="Google Shape;66;p11">
            <a:extLst>
              <a:ext uri="{FF2B5EF4-FFF2-40B4-BE49-F238E27FC236}">
                <a16:creationId xmlns:a16="http://schemas.microsoft.com/office/drawing/2014/main" id="{648F297A-6F6E-3DA8-DEEA-C8FAB66CCE1B}"/>
              </a:ext>
            </a:extLst>
          </p:cNvPr>
          <p:cNvSpPr txBox="1"/>
          <p:nvPr/>
        </p:nvSpPr>
        <p:spPr>
          <a:xfrm>
            <a:off x="286699" y="6540750"/>
            <a:ext cx="11802602" cy="36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>
                <a:solidFill>
                  <a:srgbClr val="00006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Scientific Computing: </a:t>
            </a:r>
            <a:r>
              <a:rPr lang="de-DE" dirty="0" err="1"/>
              <a:t>Solving</a:t>
            </a:r>
            <a:r>
              <a:rPr lang="de-DE" dirty="0"/>
              <a:t> Rubiks Cube                                                                               Rei</a:t>
            </a:r>
            <a:r>
              <a:rPr dirty="0"/>
              <a:t>                                                                                    TU Berlin / </a:t>
            </a:r>
            <a:r>
              <a:rPr dirty="0" err="1"/>
              <a:t>Zuse</a:t>
            </a:r>
            <a:r>
              <a:rPr dirty="0"/>
              <a:t> Institute Berlin (ZIB)  </a:t>
            </a:r>
          </a:p>
        </p:txBody>
      </p:sp>
      <p:pic>
        <p:nvPicPr>
          <p:cNvPr id="4" name="Picture 3" descr="A graph with a line and a line&#10;&#10;AI-generated content may be incorrect.">
            <a:extLst>
              <a:ext uri="{FF2B5EF4-FFF2-40B4-BE49-F238E27FC236}">
                <a16:creationId xmlns:a16="http://schemas.microsoft.com/office/drawing/2014/main" id="{13B94E81-955E-854D-5391-5DE18F8BE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t="5967" r="9267"/>
          <a:stretch/>
        </p:blipFill>
        <p:spPr>
          <a:xfrm>
            <a:off x="6553731" y="3243187"/>
            <a:ext cx="4863159" cy="32074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B51FB2-EB19-93F0-AE27-31BB4EB8AF33}"/>
                  </a:ext>
                </a:extLst>
              </p:cNvPr>
              <p:cNvSpPr txBox="1"/>
              <p:nvPr/>
            </p:nvSpPr>
            <p:spPr>
              <a:xfrm>
                <a:off x="360032" y="1860460"/>
                <a:ext cx="4700005" cy="1292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r>
                  <a:rPr kumimoji="0" lang="en-CA" sz="200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j-ea"/>
                    <a:cs typeface="+mj-cs"/>
                    <a:sym typeface="Arial"/>
                  </a:rPr>
                  <a:t>Uses heuristics to determine optimal path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CA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j-ea"/>
                  <a:cs typeface="+mj-cs"/>
                  <a:sym typeface="Arial"/>
                </a:endParaRPr>
              </a:p>
              <a:p>
                <a:endParaRPr kumimoji="0" lang="en-CA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j-ea"/>
                  <a:cs typeface="+mj-cs"/>
                  <a:sym typeface="Arial"/>
                </a:endParaRPr>
              </a:p>
              <a:p>
                <a:r>
                  <a:rPr lang="en-CA" sz="2000" dirty="0"/>
                  <a:t>where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B51FB2-EB19-93F0-AE27-31BB4EB8A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32" y="1860460"/>
                <a:ext cx="4700005" cy="1292662"/>
              </a:xfrm>
              <a:prstGeom prst="rect">
                <a:avLst/>
              </a:prstGeom>
              <a:blipFill>
                <a:blip r:embed="rId4"/>
                <a:stretch>
                  <a:fillRect l="-3243" t="-5660" r="-2464" b="-1179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5: This figure shows the difference of the Dijkstra (A) and the A*... |  Download Scientific Diagram">
            <a:extLst>
              <a:ext uri="{FF2B5EF4-FFF2-40B4-BE49-F238E27FC236}">
                <a16:creationId xmlns:a16="http://schemas.microsoft.com/office/drawing/2014/main" id="{20AE2C99-17FD-626E-57DE-AD782A4D7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554" y="736270"/>
            <a:ext cx="4417515" cy="218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DC0C64C7-9212-0D27-C6CF-718B2AB59A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0523413"/>
                  </p:ext>
                </p:extLst>
              </p:nvPr>
            </p:nvGraphicFramePr>
            <p:xfrm>
              <a:off x="1007535" y="3319107"/>
              <a:ext cx="4649676" cy="1676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82304">
                      <a:extLst>
                        <a:ext uri="{9D8B030D-6E8A-4147-A177-3AD203B41FA5}">
                          <a16:colId xmlns:a16="http://schemas.microsoft.com/office/drawing/2014/main" val="479758446"/>
                        </a:ext>
                      </a:extLst>
                    </a:gridCol>
                    <a:gridCol w="3867372">
                      <a:extLst>
                        <a:ext uri="{9D8B030D-6E8A-4147-A177-3AD203B41FA5}">
                          <a16:colId xmlns:a16="http://schemas.microsoft.com/office/drawing/2014/main" val="7765027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CA" sz="2400" b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CA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A" sz="2000" dirty="0"/>
                            <a:t>Next node in path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89532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CA" sz="2400" b="0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CA" sz="2400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sz="2400" b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CA" sz="2400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A" sz="2000" dirty="0"/>
                            <a:t>Cost to reach </a:t>
                          </a:r>
                          <a14:m>
                            <m:oMath xmlns:m="http://schemas.openxmlformats.org/officeDocument/2006/math">
                              <m:r>
                                <a:rPr lang="en-CA" sz="2400" b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CA" sz="2000" dirty="0"/>
                            <a:t> from start node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61824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CA" sz="2400" b="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CA" sz="2400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sz="2400" b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CA" sz="2400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A" sz="2000" dirty="0"/>
                            <a:t>Heuristic function that estimates cost to reach goal from </a:t>
                          </a:r>
                          <a14:m>
                            <m:oMath xmlns:m="http://schemas.openxmlformats.org/officeDocument/2006/math">
                              <m:r>
                                <a:rPr lang="en-CA" sz="2400" b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endParaRPr lang="en-CA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714087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DC0C64C7-9212-0D27-C6CF-718B2AB59A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0523413"/>
                  </p:ext>
                </p:extLst>
              </p:nvPr>
            </p:nvGraphicFramePr>
            <p:xfrm>
              <a:off x="1007535" y="3319107"/>
              <a:ext cx="4649676" cy="1676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82304">
                      <a:extLst>
                        <a:ext uri="{9D8B030D-6E8A-4147-A177-3AD203B41FA5}">
                          <a16:colId xmlns:a16="http://schemas.microsoft.com/office/drawing/2014/main" val="479758446"/>
                        </a:ext>
                      </a:extLst>
                    </a:gridCol>
                    <a:gridCol w="3867372">
                      <a:extLst>
                        <a:ext uri="{9D8B030D-6E8A-4147-A177-3AD203B41FA5}">
                          <a16:colId xmlns:a16="http://schemas.microsoft.com/office/drawing/2014/main" val="7765027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r="-492248" b="-28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A" sz="2000" dirty="0"/>
                            <a:t>Next node in path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8953277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t="-98684" r="-492248" b="-185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315" t="-98684" b="-185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6182442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t="-120800" r="-492248" b="-12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315" t="-120800" b="-12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140873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296337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21"/>
            </p:par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70976-969C-3FF2-1755-4D200D47A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71;p12">
            <a:extLst>
              <a:ext uri="{FF2B5EF4-FFF2-40B4-BE49-F238E27FC236}">
                <a16:creationId xmlns:a16="http://schemas.microsoft.com/office/drawing/2014/main" id="{F3E1FFA1-FADD-23C4-E6F9-8E3A2E59C4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6559" y="0"/>
            <a:ext cx="9984000" cy="491102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F2L, OLL, PLL</a:t>
            </a:r>
            <a:endParaRPr lang="en-US" dirty="0"/>
          </a:p>
        </p:txBody>
      </p:sp>
      <p:sp>
        <p:nvSpPr>
          <p:cNvPr id="129" name="Google Shape;73;p12">
            <a:extLst>
              <a:ext uri="{FF2B5EF4-FFF2-40B4-BE49-F238E27FC236}">
                <a16:creationId xmlns:a16="http://schemas.microsoft.com/office/drawing/2014/main" id="{E8FD66B5-ECE2-024C-07AF-508F6753357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34833" y="6646959"/>
            <a:ext cx="127001" cy="15686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19</a:t>
            </a:fld>
            <a:endParaRPr dirty="0"/>
          </a:p>
        </p:txBody>
      </p:sp>
      <p:sp>
        <p:nvSpPr>
          <p:cNvPr id="130" name="Google Shape;66;p11">
            <a:extLst>
              <a:ext uri="{FF2B5EF4-FFF2-40B4-BE49-F238E27FC236}">
                <a16:creationId xmlns:a16="http://schemas.microsoft.com/office/drawing/2014/main" id="{CB7C2370-B88F-53DC-EB96-BE0B09CF2215}"/>
              </a:ext>
            </a:extLst>
          </p:cNvPr>
          <p:cNvSpPr txBox="1"/>
          <p:nvPr/>
        </p:nvSpPr>
        <p:spPr>
          <a:xfrm>
            <a:off x="286699" y="6540750"/>
            <a:ext cx="11802602" cy="36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>
                <a:solidFill>
                  <a:srgbClr val="00006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Scientific Computing: </a:t>
            </a:r>
            <a:r>
              <a:rPr lang="de-DE" dirty="0" err="1"/>
              <a:t>Solving</a:t>
            </a:r>
            <a:r>
              <a:rPr lang="de-DE" dirty="0"/>
              <a:t> Rubiks Cube                                                                               Rei</a:t>
            </a:r>
            <a:r>
              <a:rPr dirty="0"/>
              <a:t>                                                                                    TU Berlin / </a:t>
            </a:r>
            <a:r>
              <a:rPr dirty="0" err="1"/>
              <a:t>Zuse</a:t>
            </a:r>
            <a:r>
              <a:rPr dirty="0"/>
              <a:t> Institute Berlin (ZIB)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79F137-6D3C-5ABC-547D-3E76B4827ECB}"/>
              </a:ext>
            </a:extLst>
          </p:cNvPr>
          <p:cNvSpPr txBox="1"/>
          <p:nvPr/>
        </p:nvSpPr>
        <p:spPr>
          <a:xfrm>
            <a:off x="322933" y="2761310"/>
            <a:ext cx="512961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kumimoji="0" lang="en-CA" sz="2000" b="1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+mj-ea"/>
                <a:cs typeface="+mj-cs"/>
                <a:sym typeface="Arial"/>
              </a:rPr>
              <a:t>OLL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164119-B55B-A8B1-A5D8-BBE6B335EEA2}"/>
              </a:ext>
            </a:extLst>
          </p:cNvPr>
          <p:cNvSpPr txBox="1"/>
          <p:nvPr/>
        </p:nvSpPr>
        <p:spPr>
          <a:xfrm>
            <a:off x="336559" y="4649373"/>
            <a:ext cx="4857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CA" sz="2000" b="1" dirty="0"/>
              <a:t>P</a:t>
            </a:r>
            <a:r>
              <a:rPr kumimoji="0" lang="en-CA" sz="2000" b="1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+mj-ea"/>
                <a:cs typeface="+mj-cs"/>
                <a:sym typeface="Arial"/>
              </a:rPr>
              <a:t>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0A68DC-240F-AA6A-0CBB-7AB04A77F681}"/>
              </a:ext>
            </a:extLst>
          </p:cNvPr>
          <p:cNvSpPr txBox="1"/>
          <p:nvPr/>
        </p:nvSpPr>
        <p:spPr>
          <a:xfrm>
            <a:off x="2948809" y="3455464"/>
            <a:ext cx="4891076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Correctly o</a:t>
            </a:r>
            <a:r>
              <a:rPr kumimoji="0" lang="en-CA" sz="200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+mj-ea"/>
                <a:cs typeface="+mj-cs"/>
                <a:sym typeface="Arial"/>
              </a:rPr>
              <a:t>rients last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CA" sz="200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+mj-ea"/>
                <a:cs typeface="+mj-cs"/>
                <a:sym typeface="Arial"/>
              </a:rPr>
              <a:t>Total of 57 different cube algorithms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847A85-D603-02E1-B15A-F18515EB0D1C}"/>
              </a:ext>
            </a:extLst>
          </p:cNvPr>
          <p:cNvSpPr txBox="1"/>
          <p:nvPr/>
        </p:nvSpPr>
        <p:spPr>
          <a:xfrm>
            <a:off x="2948809" y="5040524"/>
            <a:ext cx="5302249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CA" sz="200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+mj-ea"/>
                <a:cs typeface="+mj-cs"/>
                <a:sym typeface="Arial"/>
              </a:rPr>
              <a:t>Correctly changes permutation of last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CA" sz="200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+mj-ea"/>
                <a:cs typeface="+mj-cs"/>
                <a:sym typeface="Arial"/>
              </a:rPr>
              <a:t>Total of 21 different cube algorithms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FF796-5670-EEC4-3496-173855755935}"/>
              </a:ext>
            </a:extLst>
          </p:cNvPr>
          <p:cNvSpPr txBox="1"/>
          <p:nvPr/>
        </p:nvSpPr>
        <p:spPr>
          <a:xfrm>
            <a:off x="336560" y="869933"/>
            <a:ext cx="456856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CA" sz="2000" b="1" dirty="0"/>
              <a:t>F2</a:t>
            </a:r>
            <a:r>
              <a:rPr kumimoji="0" lang="en-CA" sz="2000" b="1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+mj-ea"/>
                <a:cs typeface="+mj-cs"/>
                <a:sym typeface="Arial"/>
              </a:rPr>
              <a:t>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336BCE-4014-B686-5BC1-A2754B1CB66E}"/>
                  </a:ext>
                </a:extLst>
              </p:cNvPr>
              <p:cNvSpPr txBox="1"/>
              <p:nvPr/>
            </p:nvSpPr>
            <p:spPr>
              <a:xfrm>
                <a:off x="2948809" y="1675334"/>
                <a:ext cx="5592730" cy="6155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CA" sz="2000" dirty="0"/>
                  <a:t>Solves </a:t>
                </a:r>
                <a:r>
                  <a:rPr kumimoji="0" lang="en-CA" sz="200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j-ea"/>
                    <a:cs typeface="+mj-cs"/>
                    <a:sym typeface="Arial"/>
                  </a:rPr>
                  <a:t>th</a:t>
                </a:r>
                <a:r>
                  <a:rPr lang="en-CA" sz="2000" dirty="0"/>
                  <a:t>e 4 edge and 4 corner cubies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0" lang="en-CA" sz="2000" b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j-ea"/>
                    <a:cs typeface="+mj-cs"/>
                    <a:sym typeface="Arial"/>
                  </a:rPr>
                  <a:t>Total of </a:t>
                </a:r>
                <a14:m>
                  <m:oMath xmlns:m="http://schemas.openxmlformats.org/officeDocument/2006/math">
                    <m:r>
                      <a:rPr kumimoji="0" lang="en-CA" sz="2000" b="0" i="1" u="none" strike="noStrike" cap="none" spc="0" normalizeH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  <a:sym typeface="Arial"/>
                      </a:rPr>
                      <m:t>41</m:t>
                    </m:r>
                    <m:r>
                      <a:rPr kumimoji="0" lang="en-CA" sz="2000" b="0" i="1" u="none" strike="noStrike" cap="none" spc="0" normalizeH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×4=164</m:t>
                    </m:r>
                  </m:oMath>
                </a14:m>
                <a:r>
                  <a:rPr kumimoji="0" lang="en-CA" sz="200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j-ea"/>
                    <a:cs typeface="+mj-cs"/>
                    <a:sym typeface="Arial"/>
                  </a:rPr>
                  <a:t> different cube algorithms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336BCE-4014-B686-5BC1-A2754B1CB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809" y="1675334"/>
                <a:ext cx="5592730" cy="615553"/>
              </a:xfrm>
              <a:prstGeom prst="rect">
                <a:avLst/>
              </a:prstGeom>
              <a:blipFill>
                <a:blip r:embed="rId8"/>
                <a:stretch>
                  <a:fillRect l="-2617" t="-11881" r="-2726" b="-2475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f2l_solve">
            <a:hlinkClick r:id="" action="ppaction://media"/>
            <a:extLst>
              <a:ext uri="{FF2B5EF4-FFF2-40B4-BE49-F238E27FC236}">
                <a16:creationId xmlns:a16="http://schemas.microsoft.com/office/drawing/2014/main" id="{2DDD1DDD-4DC7-6CB3-7941-276F7E2F6A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3873" y="1209860"/>
            <a:ext cx="1401934" cy="14725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0357D7-D67A-51A0-68B6-754AC74C9E76}"/>
              </a:ext>
            </a:extLst>
          </p:cNvPr>
          <p:cNvSpPr/>
          <p:nvPr/>
        </p:nvSpPr>
        <p:spPr>
          <a:xfrm>
            <a:off x="451193" y="1212261"/>
            <a:ext cx="1819214" cy="153012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3" name="oll_solve">
            <a:hlinkClick r:id="" action="ppaction://media"/>
            <a:extLst>
              <a:ext uri="{FF2B5EF4-FFF2-40B4-BE49-F238E27FC236}">
                <a16:creationId xmlns:a16="http://schemas.microsoft.com/office/drawing/2014/main" id="{03D0DF3A-8865-D8EA-4DB5-41DB929122C1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824" end="2279.6458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38130" y="3066513"/>
            <a:ext cx="1445340" cy="1534791"/>
          </a:xfrm>
          <a:prstGeom prst="rect">
            <a:avLst/>
          </a:prstGeom>
        </p:spPr>
      </p:pic>
      <p:pic>
        <p:nvPicPr>
          <p:cNvPr id="14" name="pll_solve">
            <a:hlinkClick r:id="" action="ppaction://media"/>
            <a:extLst>
              <a:ext uri="{FF2B5EF4-FFF2-40B4-BE49-F238E27FC236}">
                <a16:creationId xmlns:a16="http://schemas.microsoft.com/office/drawing/2014/main" id="{F95118B5-4CC0-C78F-AD03-116538EDAAB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5">
                  <p14:trim st="1706" end="1904.9791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38130" y="4998662"/>
            <a:ext cx="1445340" cy="150057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DF57FAD-4147-F40D-0281-718474D00DD0}"/>
              </a:ext>
            </a:extLst>
          </p:cNvPr>
          <p:cNvSpPr/>
          <p:nvPr/>
        </p:nvSpPr>
        <p:spPr>
          <a:xfrm>
            <a:off x="451193" y="3051414"/>
            <a:ext cx="1819214" cy="153012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5D664C-24A3-CD47-6704-45A95B8E010C}"/>
              </a:ext>
            </a:extLst>
          </p:cNvPr>
          <p:cNvSpPr/>
          <p:nvPr/>
        </p:nvSpPr>
        <p:spPr>
          <a:xfrm>
            <a:off x="451193" y="4969111"/>
            <a:ext cx="1819214" cy="153012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08269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233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436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579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42"/>
            </p:par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45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8" grpId="0"/>
      <p:bldP spid="10" grpId="0" animBg="1"/>
      <p:bldP spid="15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055AF-0BAE-8589-64F3-F872A1484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58;p10">
            <a:extLst>
              <a:ext uri="{FF2B5EF4-FFF2-40B4-BE49-F238E27FC236}">
                <a16:creationId xmlns:a16="http://schemas.microsoft.com/office/drawing/2014/main" id="{DF864BB4-3956-D435-3855-7A0F4D2E50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33074" y="2392199"/>
            <a:ext cx="9922802" cy="1036801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786384">
              <a:defRPr sz="3784"/>
            </a:lvl1pPr>
          </a:lstStyle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89740-8E06-F914-5F94-808D778EEE1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70571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37F7D-02B7-FCF5-4461-60119CAAA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71;p12">
            <a:extLst>
              <a:ext uri="{FF2B5EF4-FFF2-40B4-BE49-F238E27FC236}">
                <a16:creationId xmlns:a16="http://schemas.microsoft.com/office/drawing/2014/main" id="{B4661E00-66F9-2446-BA07-CA3538D72B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6559" y="0"/>
            <a:ext cx="9984000" cy="491102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Experimental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129" name="Google Shape;73;p12">
            <a:extLst>
              <a:ext uri="{FF2B5EF4-FFF2-40B4-BE49-F238E27FC236}">
                <a16:creationId xmlns:a16="http://schemas.microsoft.com/office/drawing/2014/main" id="{D20F1BBE-E707-D583-58BA-DC97B81E384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34833" y="6646959"/>
            <a:ext cx="127001" cy="15686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20</a:t>
            </a:fld>
            <a:endParaRPr dirty="0"/>
          </a:p>
        </p:txBody>
      </p:sp>
      <p:sp>
        <p:nvSpPr>
          <p:cNvPr id="130" name="Google Shape;66;p11">
            <a:extLst>
              <a:ext uri="{FF2B5EF4-FFF2-40B4-BE49-F238E27FC236}">
                <a16:creationId xmlns:a16="http://schemas.microsoft.com/office/drawing/2014/main" id="{6A64F88A-A01C-3D98-6253-42AB8D5AA455}"/>
              </a:ext>
            </a:extLst>
          </p:cNvPr>
          <p:cNvSpPr txBox="1"/>
          <p:nvPr/>
        </p:nvSpPr>
        <p:spPr>
          <a:xfrm>
            <a:off x="286699" y="6540750"/>
            <a:ext cx="11802602" cy="36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>
                <a:solidFill>
                  <a:srgbClr val="00006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Scientific Computing: </a:t>
            </a:r>
            <a:r>
              <a:rPr lang="de-DE" dirty="0" err="1"/>
              <a:t>Solving</a:t>
            </a:r>
            <a:r>
              <a:rPr lang="de-DE" dirty="0"/>
              <a:t> Rubiks Cube                                                                               Rei</a:t>
            </a:r>
            <a:r>
              <a:rPr dirty="0"/>
              <a:t>                                                                                    TU Berlin / </a:t>
            </a:r>
            <a:r>
              <a:rPr dirty="0" err="1"/>
              <a:t>Zuse</a:t>
            </a:r>
            <a:r>
              <a:rPr dirty="0"/>
              <a:t> Institute Berlin (ZIB)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76EFC0-9006-9979-6CF5-60166AC41AF2}"/>
              </a:ext>
            </a:extLst>
          </p:cNvPr>
          <p:cNvSpPr txBox="1"/>
          <p:nvPr/>
        </p:nvSpPr>
        <p:spPr>
          <a:xfrm>
            <a:off x="3673860" y="5255967"/>
            <a:ext cx="4844275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CA" sz="200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+mj-ea"/>
                <a:cs typeface="+mj-cs"/>
                <a:sym typeface="Arial"/>
              </a:rPr>
              <a:t>Cross took the longest tim</a:t>
            </a:r>
            <a:r>
              <a:rPr lang="en-CA" sz="2000" dirty="0"/>
              <a:t>e to complete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CA" sz="200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+mj-ea"/>
                <a:cs typeface="+mj-cs"/>
                <a:sym typeface="Arial"/>
              </a:rPr>
              <a:t>F2L took the greatest</a:t>
            </a:r>
            <a:r>
              <a:rPr lang="en-CA" sz="2000" dirty="0"/>
              <a:t> number of moves</a:t>
            </a:r>
            <a:endParaRPr kumimoji="0" lang="en-CA" sz="1800" u="none" strike="noStrike" cap="none" spc="0" normalizeH="0" dirty="0">
              <a:ln>
                <a:noFill/>
              </a:ln>
              <a:solidFill>
                <a:srgbClr val="000000"/>
              </a:solidFill>
              <a:effectLst/>
              <a:uFillTx/>
              <a:ea typeface="+mj-ea"/>
              <a:cs typeface="+mj-cs"/>
              <a:sym typeface="Arial"/>
            </a:endParaRPr>
          </a:p>
        </p:txBody>
      </p:sp>
      <p:pic>
        <p:nvPicPr>
          <p:cNvPr id="5" name="Picture 4" descr="A close-up of a graph&#10;&#10;AI-generated content may be incorrect.">
            <a:extLst>
              <a:ext uri="{FF2B5EF4-FFF2-40B4-BE49-F238E27FC236}">
                <a16:creationId xmlns:a16="http://schemas.microsoft.com/office/drawing/2014/main" id="{0E14EDF5-7387-8B40-3BB6-395C0B738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88" y="923443"/>
            <a:ext cx="10109224" cy="433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37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11"/>
            </p:par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A3391-0238-0925-A80B-47A9AD65B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71;p12">
            <a:extLst>
              <a:ext uri="{FF2B5EF4-FFF2-40B4-BE49-F238E27FC236}">
                <a16:creationId xmlns:a16="http://schemas.microsoft.com/office/drawing/2014/main" id="{BB84CA90-4594-9429-8E28-A0FF50549E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6559" y="0"/>
            <a:ext cx="9984000" cy="491102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Experimental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129" name="Google Shape;73;p12">
            <a:extLst>
              <a:ext uri="{FF2B5EF4-FFF2-40B4-BE49-F238E27FC236}">
                <a16:creationId xmlns:a16="http://schemas.microsoft.com/office/drawing/2014/main" id="{ECAEE1FD-C4AE-26CE-9327-1FF1BB4A5D7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34833" y="6646959"/>
            <a:ext cx="127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21</a:t>
            </a:fld>
            <a:endParaRPr dirty="0"/>
          </a:p>
        </p:txBody>
      </p:sp>
      <p:sp>
        <p:nvSpPr>
          <p:cNvPr id="130" name="Google Shape;66;p11">
            <a:extLst>
              <a:ext uri="{FF2B5EF4-FFF2-40B4-BE49-F238E27FC236}">
                <a16:creationId xmlns:a16="http://schemas.microsoft.com/office/drawing/2014/main" id="{7ADB9DDB-16C7-53E6-690B-276EA5A77783}"/>
              </a:ext>
            </a:extLst>
          </p:cNvPr>
          <p:cNvSpPr txBox="1"/>
          <p:nvPr/>
        </p:nvSpPr>
        <p:spPr>
          <a:xfrm>
            <a:off x="286699" y="6540750"/>
            <a:ext cx="11802602" cy="36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>
                <a:solidFill>
                  <a:srgbClr val="00006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Scientific Computing: </a:t>
            </a:r>
            <a:r>
              <a:rPr lang="de-DE" dirty="0" err="1"/>
              <a:t>Solving</a:t>
            </a:r>
            <a:r>
              <a:rPr lang="de-DE" dirty="0"/>
              <a:t> Rubiks Cube                                                                               Rei</a:t>
            </a:r>
            <a:r>
              <a:rPr dirty="0"/>
              <a:t>                                                                                    TU Berlin / </a:t>
            </a:r>
            <a:r>
              <a:rPr dirty="0" err="1"/>
              <a:t>Zuse</a:t>
            </a:r>
            <a:r>
              <a:rPr dirty="0"/>
              <a:t> Institute Berlin (ZIB)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C3185-0BD4-E32E-4C19-8C4E79F7AD34}"/>
              </a:ext>
            </a:extLst>
          </p:cNvPr>
          <p:cNvSpPr txBox="1"/>
          <p:nvPr/>
        </p:nvSpPr>
        <p:spPr>
          <a:xfrm>
            <a:off x="1999353" y="5245925"/>
            <a:ext cx="8377293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CA" sz="200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+mj-ea"/>
                <a:cs typeface="+mj-cs"/>
                <a:sym typeface="Arial"/>
              </a:rPr>
              <a:t>Although highly erratic, CFOP method stayed under the time constraint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Move performance did not satisfy condition after scramble length of 4</a:t>
            </a:r>
            <a:r>
              <a:rPr kumimoji="0" lang="en-CA" sz="200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+mj-ea"/>
                <a:cs typeface="+mj-cs"/>
                <a:sym typeface="Arial"/>
              </a:rPr>
              <a:t> </a:t>
            </a:r>
            <a:endParaRPr kumimoji="0" lang="en-CA" sz="1800" u="none" strike="noStrike" cap="none" spc="0" normalizeH="0" dirty="0">
              <a:ln>
                <a:noFill/>
              </a:ln>
              <a:solidFill>
                <a:srgbClr val="000000"/>
              </a:solidFill>
              <a:effectLst/>
              <a:uFillTx/>
              <a:ea typeface="+mj-ea"/>
              <a:cs typeface="+mj-cs"/>
              <a:sym typeface="Arial"/>
            </a:endParaRPr>
          </a:p>
        </p:txBody>
      </p:sp>
      <p:pic>
        <p:nvPicPr>
          <p:cNvPr id="4" name="Picture 3" descr="A graph of a line and a line&#10;&#10;AI-generated content may be incorrect.">
            <a:extLst>
              <a:ext uri="{FF2B5EF4-FFF2-40B4-BE49-F238E27FC236}">
                <a16:creationId xmlns:a16="http://schemas.microsoft.com/office/drawing/2014/main" id="{94026658-ADFB-BDE1-C42C-52C9F85C8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92" y="996522"/>
            <a:ext cx="9740815" cy="417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601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11"/>
            </p:par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AB620-5580-3E51-6BF0-7C7F0C77A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58;p10">
            <a:extLst>
              <a:ext uri="{FF2B5EF4-FFF2-40B4-BE49-F238E27FC236}">
                <a16:creationId xmlns:a16="http://schemas.microsoft.com/office/drawing/2014/main" id="{12637CF5-29E2-8438-DDEB-0E33981453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33074" y="2392199"/>
            <a:ext cx="9922802" cy="1036801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786384">
              <a:defRPr sz="3784"/>
            </a:lvl1pPr>
          </a:lstStyle>
          <a:p>
            <a:r>
              <a:rPr lang="de-DE" sz="3750" dirty="0" err="1"/>
              <a:t>Searching</a:t>
            </a:r>
            <a:r>
              <a:rPr lang="de-DE" sz="3750" dirty="0"/>
              <a:t> </a:t>
            </a:r>
            <a:r>
              <a:rPr lang="de-DE" sz="3750" dirty="0" err="1"/>
              <a:t>Algorithm</a:t>
            </a:r>
            <a:r>
              <a:rPr lang="de-DE" sz="3750" dirty="0"/>
              <a:t> Method</a:t>
            </a:r>
            <a:endParaRPr lang="en-US" dirty="0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83F98C-E207-DCE6-2EA6-1C125066AF7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52577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336600" y="0"/>
            <a:ext cx="9982440" cy="48960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b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2800" b="0" strike="noStrike" spc="-1">
                <a:solidFill>
                  <a:srgbClr val="000066"/>
                </a:solidFill>
                <a:latin typeface="Calibri"/>
                <a:ea typeface="Calibri"/>
              </a:rPr>
              <a:t>Searching Algorithms – IDA*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sldNum" idx="9"/>
          </p:nvPr>
        </p:nvSpPr>
        <p:spPr>
          <a:xfrm>
            <a:off x="11734920" y="6647040"/>
            <a:ext cx="125640" cy="15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66"/>
                </a:solidFill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1A340106-AB2E-43F1-A2F3-52F695D61102}" type="slidenum">
              <a:rPr lang="en-US" sz="1200" b="0" strike="noStrike" spc="-1">
                <a:solidFill>
                  <a:srgbClr val="000066"/>
                </a:solidFill>
                <a:latin typeface="Calibri"/>
                <a:ea typeface="Calibri"/>
              </a:rPr>
              <a:t>23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8" name="Google Shape;66;p 8"/>
          <p:cNvSpPr/>
          <p:nvPr/>
        </p:nvSpPr>
        <p:spPr>
          <a:xfrm>
            <a:off x="286560" y="6540840"/>
            <a:ext cx="11801160" cy="369332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66"/>
                </a:solidFill>
                <a:latin typeface="Calibri"/>
                <a:ea typeface="Calibri"/>
              </a:rPr>
              <a:t>Scientific Computing: </a:t>
            </a:r>
            <a:r>
              <a:rPr lang="de-DE" sz="1200" b="0" strike="noStrike" spc="-1" dirty="0" err="1">
                <a:solidFill>
                  <a:srgbClr val="000066"/>
                </a:solidFill>
                <a:latin typeface="Calibri"/>
                <a:ea typeface="Calibri"/>
              </a:rPr>
              <a:t>Solving</a:t>
            </a:r>
            <a:r>
              <a:rPr lang="de-DE" sz="1200" b="0" strike="noStrike" spc="-1" dirty="0">
                <a:solidFill>
                  <a:srgbClr val="000066"/>
                </a:solidFill>
                <a:latin typeface="Calibri"/>
                <a:ea typeface="Calibri"/>
              </a:rPr>
              <a:t> Rubiks Cube                                                                               Michal                                                                                    TU Berlin / Zuse Institute Berlin (ZIB)  </a:t>
            </a:r>
            <a:endParaRPr lang="en-US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537120" y="1119600"/>
            <a:ext cx="6091200" cy="2994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Iterative Deepening A* (IDA*)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3429000" y="2514600"/>
            <a:ext cx="5486400" cy="2057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4400" b="0" strike="noStrike" spc="-1">
                <a:solidFill>
                  <a:srgbClr val="3465A4"/>
                </a:solidFill>
                <a:latin typeface="Arial"/>
              </a:rPr>
              <a:t>Why this algorithm?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336600" y="0"/>
            <a:ext cx="9982440" cy="48960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b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2800" b="0" strike="noStrike" spc="-1">
                <a:solidFill>
                  <a:srgbClr val="000066"/>
                </a:solidFill>
                <a:latin typeface="Calibri"/>
                <a:ea typeface="Calibri"/>
              </a:rPr>
              <a:t>Searching Algorithms – IDA*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sldNum" idx="10"/>
          </p:nvPr>
        </p:nvSpPr>
        <p:spPr>
          <a:xfrm>
            <a:off x="11734920" y="6647040"/>
            <a:ext cx="125640" cy="15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66"/>
                </a:solidFill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D1F2224B-7C6E-4FE7-B579-91979CE5CA5D}" type="slidenum">
              <a:rPr lang="en-US" sz="1200" b="0" strike="noStrike" spc="-1">
                <a:solidFill>
                  <a:srgbClr val="000066"/>
                </a:solidFill>
                <a:latin typeface="Calibri"/>
                <a:ea typeface="Calibri"/>
              </a:rPr>
              <a:t>24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3" name="Google Shape;66;p 27"/>
          <p:cNvSpPr/>
          <p:nvPr/>
        </p:nvSpPr>
        <p:spPr>
          <a:xfrm>
            <a:off x="286560" y="6540840"/>
            <a:ext cx="11801160" cy="369332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66"/>
                </a:solidFill>
                <a:latin typeface="Calibri"/>
                <a:ea typeface="Calibri"/>
              </a:rPr>
              <a:t>Scientific Computing: </a:t>
            </a:r>
            <a:r>
              <a:rPr lang="de-DE" sz="1200" b="0" strike="noStrike" spc="-1" dirty="0" err="1">
                <a:solidFill>
                  <a:srgbClr val="000066"/>
                </a:solidFill>
                <a:latin typeface="Calibri"/>
                <a:ea typeface="Calibri"/>
              </a:rPr>
              <a:t>Solving</a:t>
            </a:r>
            <a:r>
              <a:rPr lang="de-DE" sz="1200" b="0" strike="noStrike" spc="-1" dirty="0">
                <a:solidFill>
                  <a:srgbClr val="000066"/>
                </a:solidFill>
                <a:latin typeface="Calibri"/>
                <a:ea typeface="Calibri"/>
              </a:rPr>
              <a:t> Rubiks Cube                                                                               Michal                                                                                    TU Berlin / Zuse Institute Berlin (ZIB)  </a:t>
            </a:r>
            <a:endParaRPr lang="en-US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37120" y="1119600"/>
            <a:ext cx="6091200" cy="2994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Iterative Deepening A* (IDA*) </a:t>
            </a:r>
          </a:p>
          <a:p>
            <a:pPr marL="432000" lvl="1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Uses 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much less memory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 than BFS and A*</a:t>
            </a: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  <a:ea typeface="Noto Sans CJK S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336600" y="0"/>
            <a:ext cx="9982440" cy="48960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b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2800" b="0" strike="noStrike" spc="-1">
                <a:solidFill>
                  <a:srgbClr val="000066"/>
                </a:solidFill>
                <a:latin typeface="Calibri"/>
                <a:ea typeface="Calibri"/>
              </a:rPr>
              <a:t>Searching Algorithms – IDA*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sldNum" idx="11"/>
          </p:nvPr>
        </p:nvSpPr>
        <p:spPr>
          <a:xfrm>
            <a:off x="11734920" y="6647040"/>
            <a:ext cx="125640" cy="15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66"/>
                </a:solidFill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768CB1F2-52D0-4351-8A2E-109CD092F639}" type="slidenum">
              <a:rPr lang="en-US" sz="1200" b="0" strike="noStrike" spc="-1">
                <a:solidFill>
                  <a:srgbClr val="000066"/>
                </a:solidFill>
                <a:latin typeface="Calibri"/>
                <a:ea typeface="Calibri"/>
              </a:rPr>
              <a:t>25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7" name="Google Shape;66;p 26"/>
          <p:cNvSpPr/>
          <p:nvPr/>
        </p:nvSpPr>
        <p:spPr>
          <a:xfrm>
            <a:off x="286560" y="6540840"/>
            <a:ext cx="11801160" cy="369332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66"/>
                </a:solidFill>
                <a:latin typeface="Calibri"/>
                <a:ea typeface="Calibri"/>
              </a:rPr>
              <a:t>Scientific Computing: </a:t>
            </a:r>
            <a:r>
              <a:rPr lang="de-DE" sz="1200" b="0" strike="noStrike" spc="-1" dirty="0" err="1">
                <a:solidFill>
                  <a:srgbClr val="000066"/>
                </a:solidFill>
                <a:latin typeface="Calibri"/>
                <a:ea typeface="Calibri"/>
              </a:rPr>
              <a:t>Solving</a:t>
            </a:r>
            <a:r>
              <a:rPr lang="de-DE" sz="1200" b="0" strike="noStrike" spc="-1" dirty="0">
                <a:solidFill>
                  <a:srgbClr val="000066"/>
                </a:solidFill>
                <a:latin typeface="Calibri"/>
                <a:ea typeface="Calibri"/>
              </a:rPr>
              <a:t> Rubiks Cube                                                                               Michal                                                                                    TU Berlin / Zuse Institute Berlin (ZIB)  </a:t>
            </a:r>
            <a:endParaRPr lang="en-US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537120" y="1119600"/>
            <a:ext cx="6091200" cy="2994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Iterative Deepening A* (IDA*) </a:t>
            </a:r>
          </a:p>
          <a:p>
            <a:pPr marL="432000" lvl="1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Uses 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much less memory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 than BFS and A*</a:t>
            </a:r>
          </a:p>
          <a:p>
            <a:pPr marL="432000" lvl="1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Uses 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heuristics function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 to conservatively estimate the remaining cost to get to the goal </a:t>
            </a: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  <a:ea typeface="Noto Sans CJK S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336600" y="0"/>
            <a:ext cx="9982440" cy="48960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b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2800" b="0" strike="noStrike" spc="-1">
                <a:solidFill>
                  <a:srgbClr val="000066"/>
                </a:solidFill>
                <a:latin typeface="Calibri"/>
                <a:ea typeface="Calibri"/>
              </a:rPr>
              <a:t>Searching Algorithms – IDA*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ldNum" idx="12"/>
          </p:nvPr>
        </p:nvSpPr>
        <p:spPr>
          <a:xfrm>
            <a:off x="11734920" y="6647040"/>
            <a:ext cx="125640" cy="15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66"/>
                </a:solidFill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C91AEE2-184A-4955-961D-A0BF432C678E}" type="slidenum">
              <a:rPr lang="en-US" sz="1200" b="0" strike="noStrike" spc="-1">
                <a:solidFill>
                  <a:srgbClr val="000066"/>
                </a:solidFill>
                <a:latin typeface="Calibri"/>
                <a:ea typeface="Calibri"/>
              </a:rPr>
              <a:t>26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1" name="Google Shape;66;p 25"/>
          <p:cNvSpPr/>
          <p:nvPr/>
        </p:nvSpPr>
        <p:spPr>
          <a:xfrm>
            <a:off x="286560" y="6540840"/>
            <a:ext cx="11801160" cy="369332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66"/>
                </a:solidFill>
                <a:latin typeface="Calibri"/>
                <a:ea typeface="Calibri"/>
              </a:rPr>
              <a:t>Scientific Computing: </a:t>
            </a:r>
            <a:r>
              <a:rPr lang="de-DE" sz="1200" b="0" strike="noStrike" spc="-1" dirty="0" err="1">
                <a:solidFill>
                  <a:srgbClr val="000066"/>
                </a:solidFill>
                <a:latin typeface="Calibri"/>
                <a:ea typeface="Calibri"/>
              </a:rPr>
              <a:t>Solving</a:t>
            </a:r>
            <a:r>
              <a:rPr lang="de-DE" sz="1200" b="0" strike="noStrike" spc="-1" dirty="0">
                <a:solidFill>
                  <a:srgbClr val="000066"/>
                </a:solidFill>
                <a:latin typeface="Calibri"/>
                <a:ea typeface="Calibri"/>
              </a:rPr>
              <a:t> Rubiks Cube                                                                               Michal                                                                                    TU Berlin / Zuse Institute Berlin (ZIB)  </a:t>
            </a:r>
            <a:endParaRPr lang="en-US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537120" y="1119600"/>
            <a:ext cx="6091200" cy="2994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Iterative Deepening A* (IDA*) </a:t>
            </a:r>
          </a:p>
          <a:p>
            <a:pPr marL="432000" lvl="1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Uses 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much less memory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 than BFS and A*</a:t>
            </a:r>
          </a:p>
          <a:p>
            <a:pPr marL="432000" lvl="1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Uses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 heuristics function 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to conservatively estimate the remaining cost to get to the goal </a:t>
            </a:r>
          </a:p>
          <a:p>
            <a:pPr marL="432000" lvl="1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Heuristics: 3D version of the 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manhattan distance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 for sliding-tile puzzles</a:t>
            </a:r>
          </a:p>
          <a:p>
            <a:pPr marL="864000" lvl="3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for 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each cubie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 compute the distance to correctly 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position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 and 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orient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 it, sum the values over all cubies and divide by 4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336600" y="0"/>
            <a:ext cx="9982440" cy="48960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b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2800" b="0" strike="noStrike" spc="-1">
                <a:solidFill>
                  <a:srgbClr val="000066"/>
                </a:solidFill>
                <a:latin typeface="Calibri"/>
                <a:ea typeface="Calibri"/>
              </a:rPr>
              <a:t>Searching Algorithms – IDA*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ldNum" idx="13"/>
          </p:nvPr>
        </p:nvSpPr>
        <p:spPr>
          <a:xfrm>
            <a:off x="11734920" y="6647040"/>
            <a:ext cx="125640" cy="15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66"/>
                </a:solidFill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66F39205-9221-4A26-A3F4-A190FCF41E71}" type="slidenum">
              <a:rPr lang="en-US" sz="1200" b="0" strike="noStrike" spc="-1">
                <a:solidFill>
                  <a:srgbClr val="000066"/>
                </a:solidFill>
                <a:latin typeface="Calibri"/>
                <a:ea typeface="Calibri"/>
              </a:rPr>
              <a:t>27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5" name="Google Shape;66;p 5"/>
          <p:cNvSpPr/>
          <p:nvPr/>
        </p:nvSpPr>
        <p:spPr>
          <a:xfrm>
            <a:off x="286560" y="6540840"/>
            <a:ext cx="11801160" cy="369332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66"/>
                </a:solidFill>
                <a:latin typeface="Calibri"/>
                <a:ea typeface="Calibri"/>
              </a:rPr>
              <a:t>Scientific Computing: </a:t>
            </a:r>
            <a:r>
              <a:rPr lang="de-DE" sz="1200" b="0" strike="noStrike" spc="-1" dirty="0" err="1">
                <a:solidFill>
                  <a:srgbClr val="000066"/>
                </a:solidFill>
                <a:latin typeface="Calibri"/>
                <a:ea typeface="Calibri"/>
              </a:rPr>
              <a:t>Solving</a:t>
            </a:r>
            <a:r>
              <a:rPr lang="de-DE" sz="1200" b="0" strike="noStrike" spc="-1" dirty="0">
                <a:solidFill>
                  <a:srgbClr val="000066"/>
                </a:solidFill>
                <a:latin typeface="Calibri"/>
                <a:ea typeface="Calibri"/>
              </a:rPr>
              <a:t> Rubiks Cube                                                                               Michal                                                                                    TU Berlin / Zuse Institute Berlin (ZIB)  </a:t>
            </a:r>
            <a:endParaRPr lang="en-US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537120" y="1119600"/>
            <a:ext cx="6091200" cy="2994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Iterative Deepening A* (IDA*) </a:t>
            </a:r>
          </a:p>
          <a:p>
            <a:pPr marL="432000" lvl="1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Uses 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much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less memory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 than BFS and A*</a:t>
            </a:r>
          </a:p>
          <a:p>
            <a:pPr marL="432000" lvl="1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Uses 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heuristics function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 to conservatively estimate the remaining cost to get to the goal </a:t>
            </a:r>
          </a:p>
          <a:p>
            <a:pPr marL="432000" lvl="1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Heuristics: 3D version of the 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manhattan distance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 for sliding-tile puzzles</a:t>
            </a:r>
          </a:p>
          <a:p>
            <a:pPr marL="864000" lvl="3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for 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each cubie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 compute the distance to correctly 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position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 and 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orient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 it, sum the values over all cubies and divide by 4</a:t>
            </a:r>
          </a:p>
        </p:txBody>
      </p:sp>
      <p:pic>
        <p:nvPicPr>
          <p:cNvPr id="3" name="search_stuff">
            <a:hlinkClick r:id="" action="ppaction://media"/>
            <a:extLst>
              <a:ext uri="{FF2B5EF4-FFF2-40B4-BE49-F238E27FC236}">
                <a16:creationId xmlns:a16="http://schemas.microsoft.com/office/drawing/2014/main" id="{111366AB-0B75-F871-7AD0-DFE62941BEC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20" end="1681.31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42138" y="1433967"/>
            <a:ext cx="4114800" cy="4292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336600" y="0"/>
            <a:ext cx="9982440" cy="48960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b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2800" b="0" strike="noStrike" spc="-1">
                <a:solidFill>
                  <a:srgbClr val="000066"/>
                </a:solidFill>
                <a:latin typeface="Calibri"/>
                <a:ea typeface="Calibri"/>
              </a:rPr>
              <a:t>Searching Algorithms – IDA*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ldNum" idx="14"/>
          </p:nvPr>
        </p:nvSpPr>
        <p:spPr>
          <a:xfrm>
            <a:off x="11734920" y="6647040"/>
            <a:ext cx="125640" cy="15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66"/>
                </a:solidFill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C1F852D4-5E55-476E-BFD8-486D1E146084}" type="slidenum">
              <a:rPr lang="en-US" sz="1200" b="0" strike="noStrike" spc="-1">
                <a:solidFill>
                  <a:srgbClr val="000066"/>
                </a:solidFill>
                <a:latin typeface="Calibri"/>
                <a:ea typeface="Calibri"/>
              </a:rPr>
              <a:t>28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1" name="Google Shape;66;p 9"/>
          <p:cNvSpPr/>
          <p:nvPr/>
        </p:nvSpPr>
        <p:spPr>
          <a:xfrm>
            <a:off x="286560" y="6540840"/>
            <a:ext cx="11801160" cy="369332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66"/>
                </a:solidFill>
                <a:latin typeface="Calibri"/>
                <a:ea typeface="Calibri"/>
              </a:rPr>
              <a:t>Scientific Computing: </a:t>
            </a:r>
            <a:r>
              <a:rPr lang="de-DE" sz="1200" b="0" strike="noStrike" spc="-1" dirty="0" err="1">
                <a:solidFill>
                  <a:srgbClr val="000066"/>
                </a:solidFill>
                <a:latin typeface="Calibri"/>
                <a:ea typeface="Calibri"/>
              </a:rPr>
              <a:t>Solving</a:t>
            </a:r>
            <a:r>
              <a:rPr lang="de-DE" sz="1200" b="0" strike="noStrike" spc="-1" dirty="0">
                <a:solidFill>
                  <a:srgbClr val="000066"/>
                </a:solidFill>
                <a:latin typeface="Calibri"/>
                <a:ea typeface="Calibri"/>
              </a:rPr>
              <a:t> Rubiks Cube                                                                               Michal                                                                                    TU Berlin / Zuse Institute Berlin (ZIB)  </a:t>
            </a:r>
            <a:endParaRPr lang="en-US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537120" y="1119600"/>
            <a:ext cx="6091200" cy="2994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Iterative Deepening A* (IDA*) </a:t>
            </a:r>
          </a:p>
          <a:p>
            <a:pPr marL="432000" lvl="1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Uses 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much less memory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 than BFS and A*</a:t>
            </a:r>
          </a:p>
          <a:p>
            <a:pPr marL="432000" lvl="1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Uses 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heuristics function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 to conservatively estimate the remaining cost to get to the goal </a:t>
            </a:r>
          </a:p>
          <a:p>
            <a:pPr marL="432000" lvl="1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Heuristics: 3D version of the 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manhattan distance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 for sliding-tile puzzles</a:t>
            </a:r>
          </a:p>
          <a:p>
            <a:pPr marL="864000" lvl="3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for 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each cubie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 compute the distance to correctly 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position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 and 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orient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 it, sum the values over all cubies and divide by 4</a:t>
            </a:r>
          </a:p>
        </p:txBody>
      </p:sp>
      <p:graphicFrame>
        <p:nvGraphicFramePr>
          <p:cNvPr id="133" name="Table 132"/>
          <p:cNvGraphicFramePr/>
          <p:nvPr/>
        </p:nvGraphicFramePr>
        <p:xfrm>
          <a:off x="7430400" y="1528200"/>
          <a:ext cx="3847320" cy="4866960"/>
        </p:xfrm>
        <a:graphic>
          <a:graphicData uri="http://schemas.openxmlformats.org/drawingml/2006/table">
            <a:tbl>
              <a:tblPr/>
              <a:tblGrid>
                <a:gridCol w="1923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depth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time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8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0.01s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9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0.05s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10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0.5s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11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5s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12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50s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13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10 min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14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2h 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15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20h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16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200h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17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83 days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18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2 years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19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20 years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08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20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200 years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34" name="Rectangle 133"/>
          <p:cNvSpPr/>
          <p:nvPr/>
        </p:nvSpPr>
        <p:spPr>
          <a:xfrm>
            <a:off x="6858000" y="685800"/>
            <a:ext cx="5115960" cy="939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Estimated values based on experiments on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13th Gen Intel(R) Core(TM) i5-1335U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336600" y="0"/>
            <a:ext cx="9982440" cy="48960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b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2800" b="0" strike="noStrike" spc="-1">
                <a:solidFill>
                  <a:srgbClr val="000066"/>
                </a:solidFill>
                <a:latin typeface="Calibri"/>
                <a:ea typeface="Calibri"/>
              </a:rPr>
              <a:t>Searching Algorithms – IDA*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sldNum" idx="15"/>
          </p:nvPr>
        </p:nvSpPr>
        <p:spPr>
          <a:xfrm>
            <a:off x="11734920" y="6647040"/>
            <a:ext cx="125640" cy="15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66"/>
                </a:solidFill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C6BFA16F-ED02-496F-814B-AF4A5707DEBD}" type="slidenum">
              <a:rPr lang="en-US" sz="1200" b="0" strike="noStrike" spc="-1">
                <a:solidFill>
                  <a:srgbClr val="000066"/>
                </a:solidFill>
                <a:latin typeface="Calibri"/>
                <a:ea typeface="Calibri"/>
              </a:rPr>
              <a:t>29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7" name="Google Shape;66;p 6"/>
          <p:cNvSpPr/>
          <p:nvPr/>
        </p:nvSpPr>
        <p:spPr>
          <a:xfrm>
            <a:off x="286560" y="6540840"/>
            <a:ext cx="11801160" cy="369332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66"/>
                </a:solidFill>
                <a:latin typeface="Calibri"/>
                <a:ea typeface="Calibri"/>
              </a:rPr>
              <a:t>Scientific Computing: </a:t>
            </a:r>
            <a:r>
              <a:rPr lang="de-DE" sz="1200" b="0" strike="noStrike" spc="-1" dirty="0" err="1">
                <a:solidFill>
                  <a:srgbClr val="000066"/>
                </a:solidFill>
                <a:latin typeface="Calibri"/>
                <a:ea typeface="Calibri"/>
              </a:rPr>
              <a:t>Solving</a:t>
            </a:r>
            <a:r>
              <a:rPr lang="de-DE" sz="1200" b="0" strike="noStrike" spc="-1" dirty="0">
                <a:solidFill>
                  <a:srgbClr val="000066"/>
                </a:solidFill>
                <a:latin typeface="Calibri"/>
                <a:ea typeface="Calibri"/>
              </a:rPr>
              <a:t> Rubiks Cube                                                                               Michal                                                                                    TU Berlin / Zuse Institute Berlin (ZIB)  </a:t>
            </a:r>
            <a:endParaRPr lang="en-US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537120" y="1119600"/>
            <a:ext cx="6091200" cy="2994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Iterative Deepening A* (IDA*) </a:t>
            </a:r>
          </a:p>
          <a:p>
            <a:pPr marL="432000" lvl="1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Uses 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much less memory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 than BFS and A*</a:t>
            </a:r>
          </a:p>
          <a:p>
            <a:pPr marL="432000" lvl="1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Uses 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heuristics function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 to conservatively estimate the remaining cost to get to the goal </a:t>
            </a:r>
          </a:p>
          <a:p>
            <a:pPr marL="432000" lvl="1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Heuristics: 3D version of the 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manhattan distance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 for sliding-tile puzzles</a:t>
            </a:r>
          </a:p>
          <a:p>
            <a:pPr marL="864000" lvl="3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for 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each cubie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 compute the distance to correctly 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position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 and 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orient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 it, sum the values over all cubies and divide by 4</a:t>
            </a:r>
          </a:p>
        </p:txBody>
      </p:sp>
      <p:graphicFrame>
        <p:nvGraphicFramePr>
          <p:cNvPr id="139" name="Table 138"/>
          <p:cNvGraphicFramePr/>
          <p:nvPr/>
        </p:nvGraphicFramePr>
        <p:xfrm>
          <a:off x="7430400" y="1528200"/>
          <a:ext cx="3847320" cy="4866960"/>
        </p:xfrm>
        <a:graphic>
          <a:graphicData uri="http://schemas.openxmlformats.org/drawingml/2006/table">
            <a:tbl>
              <a:tblPr/>
              <a:tblGrid>
                <a:gridCol w="1923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depth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time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8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0.01s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9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0.05s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10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0.5s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11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5s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12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50s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13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10 min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14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2h 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15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20h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16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200h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17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83 days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18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2 years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19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20 years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08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20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200 years</a:t>
                      </a:r>
                    </a:p>
                  </a:txBody>
                  <a:tcPr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40" name="Rectangle 139"/>
          <p:cNvSpPr/>
          <p:nvPr/>
        </p:nvSpPr>
        <p:spPr>
          <a:xfrm>
            <a:off x="6858000" y="685800"/>
            <a:ext cx="5115960" cy="939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Estimated values based on experiments on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13th Gen Intel(R) Core(TM) i5-1335U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228600" y="4800600"/>
            <a:ext cx="7315200" cy="1600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4200" b="0" strike="noStrike" spc="-1">
                <a:solidFill>
                  <a:srgbClr val="000000"/>
                </a:solidFill>
                <a:latin typeface="Arial"/>
              </a:rPr>
              <a:t>We need something faster!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71;p12"/>
          <p:cNvSpPr txBox="1">
            <a:spLocks noGrp="1"/>
          </p:cNvSpPr>
          <p:nvPr>
            <p:ph type="title"/>
          </p:nvPr>
        </p:nvSpPr>
        <p:spPr>
          <a:xfrm>
            <a:off x="336559" y="0"/>
            <a:ext cx="9984000" cy="491102"/>
          </a:xfrm>
          <a:prstGeom prst="rect">
            <a:avLst/>
          </a:prstGeom>
        </p:spPr>
        <p:txBody>
          <a:bodyPr/>
          <a:lstStyle/>
          <a:p>
            <a:r>
              <a:rPr lang="de-DE" dirty="0" err="1"/>
              <a:t>Introduction</a:t>
            </a:r>
            <a:endParaRPr lang="en-US" dirty="0"/>
          </a:p>
        </p:txBody>
      </p:sp>
      <p:sp>
        <p:nvSpPr>
          <p:cNvPr id="129" name="Google Shape;73;p12"/>
          <p:cNvSpPr txBox="1">
            <a:spLocks noGrp="1"/>
          </p:cNvSpPr>
          <p:nvPr>
            <p:ph type="sldNum" sz="quarter" idx="2"/>
          </p:nvPr>
        </p:nvSpPr>
        <p:spPr>
          <a:xfrm>
            <a:off x="11734833" y="6646959"/>
            <a:ext cx="127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130" name="Google Shape;66;p11"/>
          <p:cNvSpPr txBox="1"/>
          <p:nvPr/>
        </p:nvSpPr>
        <p:spPr>
          <a:xfrm>
            <a:off x="286699" y="6540750"/>
            <a:ext cx="11802602" cy="36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>
                <a:solidFill>
                  <a:srgbClr val="00006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Scientific Computing: </a:t>
            </a:r>
            <a:r>
              <a:rPr lang="de-DE" dirty="0" err="1"/>
              <a:t>Solving</a:t>
            </a:r>
            <a:r>
              <a:rPr lang="de-DE" dirty="0"/>
              <a:t> Rubiks Cube                                                                               Malte</a:t>
            </a:r>
            <a:r>
              <a:rPr dirty="0"/>
              <a:t>                                                                                    TU Berlin / </a:t>
            </a:r>
            <a:r>
              <a:rPr dirty="0" err="1"/>
              <a:t>Zuse</a:t>
            </a:r>
            <a:r>
              <a:rPr dirty="0"/>
              <a:t> Institute Berlin (ZIB) 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8EEC108-2816-1708-44A0-C684CC62BA91}"/>
              </a:ext>
            </a:extLst>
          </p:cNvPr>
          <p:cNvSpPr>
            <a:spLocks noGrp="1"/>
          </p:cNvSpPr>
          <p:nvPr/>
        </p:nvSpPr>
        <p:spPr>
          <a:xfrm>
            <a:off x="336559" y="2357975"/>
            <a:ext cx="5181600" cy="31527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+mj-lt"/>
              </a:rPr>
              <a:t>Constructed 1974 by </a:t>
            </a:r>
            <a:r>
              <a:rPr lang="en-US" sz="2400" dirty="0" err="1">
                <a:latin typeface="+mj-lt"/>
              </a:rPr>
              <a:t>Ernó</a:t>
            </a:r>
            <a:r>
              <a:rPr lang="en-US" sz="2400" dirty="0">
                <a:latin typeface="+mj-lt"/>
              </a:rPr>
              <a:t> Rubik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"Gods number": 20 moves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World record: 3,14 s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6D161520-224C-1F9A-C221-5557FDCCB27F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33" y="1852612"/>
            <a:ext cx="419100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96400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2211A-2DD1-DC13-D862-68B18BB52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58;p10">
            <a:extLst>
              <a:ext uri="{FF2B5EF4-FFF2-40B4-BE49-F238E27FC236}">
                <a16:creationId xmlns:a16="http://schemas.microsoft.com/office/drawing/2014/main" id="{BF41EE55-B8C7-B2CF-69C4-961C6C519D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33074" y="2392199"/>
            <a:ext cx="9922802" cy="1036801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786384">
              <a:defRPr sz="3784"/>
            </a:lvl1pPr>
          </a:lstStyle>
          <a:p>
            <a:r>
              <a:rPr lang="de-DE" sz="4000" b="0" strike="noStrike" spc="-1" dirty="0" err="1">
                <a:solidFill>
                  <a:srgbClr val="000066"/>
                </a:solidFill>
                <a:latin typeface="Calibri"/>
                <a:ea typeface="Calibri"/>
              </a:rPr>
              <a:t>Kociemba’s</a:t>
            </a:r>
            <a:r>
              <a:rPr lang="de-DE" sz="4000" b="0" strike="noStrike" spc="-1" dirty="0">
                <a:solidFill>
                  <a:srgbClr val="000066"/>
                </a:solidFill>
                <a:latin typeface="Calibri"/>
                <a:ea typeface="Calibri"/>
              </a:rPr>
              <a:t> </a:t>
            </a:r>
            <a:r>
              <a:rPr lang="de-DE" sz="3750" b="0" strike="noStrike" spc="-1" dirty="0" err="1">
                <a:solidFill>
                  <a:srgbClr val="000066"/>
                </a:solidFill>
                <a:latin typeface="Calibri"/>
                <a:ea typeface="Calibri"/>
              </a:rPr>
              <a:t>Two</a:t>
            </a:r>
            <a:r>
              <a:rPr lang="de-DE" sz="3750" spc="-1" dirty="0"/>
              <a:t>-Phase </a:t>
            </a:r>
            <a:r>
              <a:rPr lang="de-DE" sz="3750" dirty="0"/>
              <a:t>Method</a:t>
            </a:r>
            <a:endParaRPr lang="en-US" dirty="0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B5B11-8D03-6346-AE5E-B54FE156EE9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080114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336600" y="0"/>
            <a:ext cx="9982440" cy="48960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b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2800" b="0" strike="noStrike" spc="-1" dirty="0" err="1">
                <a:solidFill>
                  <a:srgbClr val="000066"/>
                </a:solidFill>
                <a:latin typeface="Calibri"/>
                <a:ea typeface="Calibri"/>
              </a:rPr>
              <a:t>Kociemba’s</a:t>
            </a:r>
            <a:r>
              <a:rPr lang="de-DE" sz="2800" b="0" strike="noStrike" spc="-1" dirty="0">
                <a:solidFill>
                  <a:srgbClr val="000066"/>
                </a:solidFill>
                <a:latin typeface="Calibri"/>
                <a:ea typeface="Calibri"/>
              </a:rPr>
              <a:t> </a:t>
            </a:r>
            <a:r>
              <a:rPr lang="de-DE" sz="2800" b="0" strike="noStrike" spc="-1" dirty="0" err="1">
                <a:solidFill>
                  <a:srgbClr val="000066"/>
                </a:solidFill>
                <a:latin typeface="Calibri"/>
                <a:ea typeface="Calibri"/>
              </a:rPr>
              <a:t>Two</a:t>
            </a:r>
            <a:r>
              <a:rPr lang="de-DE" sz="2800" b="0" strike="noStrike" spc="-1" dirty="0">
                <a:solidFill>
                  <a:srgbClr val="000066"/>
                </a:solidFill>
                <a:latin typeface="Calibri"/>
                <a:ea typeface="Calibri"/>
              </a:rPr>
              <a:t>-Phase </a:t>
            </a:r>
            <a:r>
              <a:rPr lang="de-DE" sz="2800" b="0" strike="noStrike" spc="-1" dirty="0" err="1">
                <a:solidFill>
                  <a:srgbClr val="000066"/>
                </a:solidFill>
                <a:latin typeface="Calibri"/>
                <a:ea typeface="Calibri"/>
              </a:rPr>
              <a:t>Algorithm</a:t>
            </a:r>
            <a:r>
              <a:rPr lang="de-DE" sz="2800" b="0" strike="noStrike" spc="-1" dirty="0">
                <a:solidFill>
                  <a:srgbClr val="000066"/>
                </a:solidFill>
                <a:latin typeface="Calibri"/>
                <a:ea typeface="Calibri"/>
              </a:rPr>
              <a:t> – General Information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sldNum" idx="16"/>
          </p:nvPr>
        </p:nvSpPr>
        <p:spPr>
          <a:xfrm>
            <a:off x="11734920" y="6647040"/>
            <a:ext cx="125640" cy="15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66"/>
                </a:solidFill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556C5368-7B89-4E71-B0A6-5060E795B434}" type="slidenum">
              <a:rPr lang="en-US" sz="1200" b="0" strike="noStrike" spc="-1">
                <a:solidFill>
                  <a:srgbClr val="000066"/>
                </a:solidFill>
                <a:latin typeface="Calibri"/>
                <a:ea typeface="Calibri"/>
              </a:rPr>
              <a:t>31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4" name="Google Shape;66;p 28"/>
          <p:cNvSpPr/>
          <p:nvPr/>
        </p:nvSpPr>
        <p:spPr>
          <a:xfrm>
            <a:off x="286560" y="6540840"/>
            <a:ext cx="11801160" cy="369332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66"/>
                </a:solidFill>
                <a:latin typeface="Calibri"/>
                <a:ea typeface="Calibri"/>
              </a:rPr>
              <a:t>Scientific Computing: </a:t>
            </a:r>
            <a:r>
              <a:rPr lang="de-DE" sz="1200" b="0" strike="noStrike" spc="-1" dirty="0" err="1">
                <a:solidFill>
                  <a:srgbClr val="000066"/>
                </a:solidFill>
                <a:latin typeface="Calibri"/>
                <a:ea typeface="Calibri"/>
              </a:rPr>
              <a:t>Solving</a:t>
            </a:r>
            <a:r>
              <a:rPr lang="de-DE" sz="1200" b="0" strike="noStrike" spc="-1" dirty="0">
                <a:solidFill>
                  <a:srgbClr val="000066"/>
                </a:solidFill>
                <a:latin typeface="Calibri"/>
                <a:ea typeface="Calibri"/>
              </a:rPr>
              <a:t> Rubiks Cube                                                                               Michal                                                                                    TU Berlin / Zuse Institute Berlin (ZIB)  </a:t>
            </a:r>
            <a:endParaRPr lang="en-US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46400" y="699840"/>
            <a:ext cx="10754280" cy="2360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Developed in 1992 by 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Arial"/>
              </a:rPr>
              <a:t>Herbert Kociemba 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who also was part of the team that proved that the God’s number is 20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6" name="Picture 145"/>
          <p:cNvPicPr/>
          <p:nvPr/>
        </p:nvPicPr>
        <p:blipFill>
          <a:blip r:embed="rId2"/>
          <a:stretch/>
        </p:blipFill>
        <p:spPr>
          <a:xfrm>
            <a:off x="4107240" y="1779120"/>
            <a:ext cx="2522160" cy="2564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336600" y="0"/>
            <a:ext cx="9982440" cy="48960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b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2800" b="0" strike="noStrike" spc="-1">
                <a:solidFill>
                  <a:srgbClr val="000066"/>
                </a:solidFill>
                <a:latin typeface="Calibri"/>
                <a:ea typeface="Calibri"/>
              </a:rPr>
              <a:t>Kociemba’s Two-Phase Algorithm – General Information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ldNum" idx="17"/>
          </p:nvPr>
        </p:nvSpPr>
        <p:spPr>
          <a:xfrm>
            <a:off x="11734920" y="6647040"/>
            <a:ext cx="125640" cy="15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66"/>
                </a:solidFill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35610A19-6892-4528-8CF3-0B2AE97825F0}" type="slidenum">
              <a:rPr lang="en-US" sz="1200" b="0" strike="noStrike" spc="-1">
                <a:solidFill>
                  <a:srgbClr val="000066"/>
                </a:solidFill>
                <a:latin typeface="Calibri"/>
                <a:ea typeface="Calibri"/>
              </a:rPr>
              <a:t>32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9" name="Google Shape;66;p 33"/>
          <p:cNvSpPr/>
          <p:nvPr/>
        </p:nvSpPr>
        <p:spPr>
          <a:xfrm>
            <a:off x="286560" y="6540840"/>
            <a:ext cx="11801160" cy="369332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66"/>
                </a:solidFill>
                <a:latin typeface="Calibri"/>
                <a:ea typeface="Calibri"/>
              </a:rPr>
              <a:t>Scientific Computing: </a:t>
            </a:r>
            <a:r>
              <a:rPr lang="de-DE" sz="1200" b="0" strike="noStrike" spc="-1" dirty="0" err="1">
                <a:solidFill>
                  <a:srgbClr val="000066"/>
                </a:solidFill>
                <a:latin typeface="Calibri"/>
                <a:ea typeface="Calibri"/>
              </a:rPr>
              <a:t>Solving</a:t>
            </a:r>
            <a:r>
              <a:rPr lang="de-DE" sz="1200" b="0" strike="noStrike" spc="-1" dirty="0">
                <a:solidFill>
                  <a:srgbClr val="000066"/>
                </a:solidFill>
                <a:latin typeface="Calibri"/>
                <a:ea typeface="Calibri"/>
              </a:rPr>
              <a:t> Rubiks Cube                                                                               Michal                                                                                    TU Berlin / Zuse Institute Berlin (ZIB)  </a:t>
            </a:r>
            <a:endParaRPr lang="en-US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446400" y="699840"/>
            <a:ext cx="10754280" cy="2360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Developed in 1992 by 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Arial"/>
              </a:rPr>
              <a:t>Herbert Kociemba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 who also was part of the team that proved that the God’s number is 20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Divides the Cube into 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Arial"/>
              </a:rPr>
              <a:t>two sub-puzzles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, called phases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336600" y="0"/>
            <a:ext cx="9982440" cy="48960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b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2800" b="0" strike="noStrike" spc="-1">
                <a:solidFill>
                  <a:srgbClr val="000066"/>
                </a:solidFill>
                <a:latin typeface="Calibri"/>
                <a:ea typeface="Calibri"/>
              </a:rPr>
              <a:t>Kociemba’s Two-Phase Algorithm – General Information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sldNum" idx="18"/>
          </p:nvPr>
        </p:nvSpPr>
        <p:spPr>
          <a:xfrm>
            <a:off x="11734920" y="6647040"/>
            <a:ext cx="125640" cy="15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66"/>
                </a:solidFill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D763622B-B139-4A50-885E-976ECFCFB4B3}" type="slidenum">
              <a:rPr lang="en-US" sz="1200" b="0" strike="noStrike" spc="-1">
                <a:solidFill>
                  <a:srgbClr val="000066"/>
                </a:solidFill>
                <a:latin typeface="Calibri"/>
                <a:ea typeface="Calibri"/>
              </a:rPr>
              <a:t>33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3" name="Google Shape;66;p 10"/>
          <p:cNvSpPr/>
          <p:nvPr/>
        </p:nvSpPr>
        <p:spPr>
          <a:xfrm>
            <a:off x="286560" y="6540840"/>
            <a:ext cx="11801160" cy="369332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66"/>
                </a:solidFill>
                <a:latin typeface="Calibri"/>
                <a:ea typeface="Calibri"/>
              </a:rPr>
              <a:t>Scientific Computing: </a:t>
            </a:r>
            <a:r>
              <a:rPr lang="de-DE" sz="1200" b="0" strike="noStrike" spc="-1" dirty="0" err="1">
                <a:solidFill>
                  <a:srgbClr val="000066"/>
                </a:solidFill>
                <a:latin typeface="Calibri"/>
                <a:ea typeface="Calibri"/>
              </a:rPr>
              <a:t>Solving</a:t>
            </a:r>
            <a:r>
              <a:rPr lang="de-DE" sz="1200" b="0" strike="noStrike" spc="-1" dirty="0">
                <a:solidFill>
                  <a:srgbClr val="000066"/>
                </a:solidFill>
                <a:latin typeface="Calibri"/>
                <a:ea typeface="Calibri"/>
              </a:rPr>
              <a:t> Rubiks Cube                                                                               Michal                                                                                    TU Berlin / Zuse Institute Berlin (ZIB)  </a:t>
            </a:r>
            <a:endParaRPr lang="en-US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446400" y="699840"/>
            <a:ext cx="10754280" cy="2360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Developed in 1992 by 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Arial"/>
              </a:rPr>
              <a:t>Herbert Kociemba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 who also was part of the team that proved that the God’s number is 20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Divides the Cube into 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Arial"/>
              </a:rPr>
              <a:t>two sub-puzzles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, called phases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Arial"/>
              </a:rPr>
              <a:t>Phase 1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 transforms the scrambled cube into a subgroup 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Arial"/>
              </a:rPr>
              <a:t>G1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 that consists of all cubes that can be generated using only the moves: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Arial"/>
              </a:rPr>
              <a:t> &lt;U, D, F2, B2, R2, L2&gt;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5" name="Picture 154"/>
          <p:cNvPicPr/>
          <p:nvPr/>
        </p:nvPicPr>
        <p:blipFill>
          <a:blip r:embed="rId2"/>
          <a:stretch/>
        </p:blipFill>
        <p:spPr>
          <a:xfrm>
            <a:off x="732600" y="4254840"/>
            <a:ext cx="2130120" cy="1599480"/>
          </a:xfrm>
          <a:prstGeom prst="rect">
            <a:avLst/>
          </a:prstGeom>
          <a:ln w="0">
            <a:noFill/>
          </a:ln>
        </p:spPr>
      </p:pic>
      <p:pic>
        <p:nvPicPr>
          <p:cNvPr id="156" name="Picture 155"/>
          <p:cNvPicPr/>
          <p:nvPr/>
        </p:nvPicPr>
        <p:blipFill>
          <a:blip r:embed="rId3"/>
          <a:stretch/>
        </p:blipFill>
        <p:spPr>
          <a:xfrm>
            <a:off x="4343400" y="4236840"/>
            <a:ext cx="2153880" cy="1617480"/>
          </a:xfrm>
          <a:prstGeom prst="rect">
            <a:avLst/>
          </a:prstGeom>
          <a:ln w="0">
            <a:noFill/>
          </a:ln>
        </p:spPr>
      </p:pic>
      <p:sp>
        <p:nvSpPr>
          <p:cNvPr id="157" name="Rectangle 156"/>
          <p:cNvSpPr/>
          <p:nvPr/>
        </p:nvSpPr>
        <p:spPr>
          <a:xfrm>
            <a:off x="664920" y="5943600"/>
            <a:ext cx="2285280" cy="685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Scrambled Cube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4551120" y="5943600"/>
            <a:ext cx="2285280" cy="685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Cube from G1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Arrow: Right 158"/>
          <p:cNvSpPr/>
          <p:nvPr/>
        </p:nvSpPr>
        <p:spPr>
          <a:xfrm>
            <a:off x="3045240" y="4940640"/>
            <a:ext cx="1200240" cy="456480"/>
          </a:xfrm>
          <a:prstGeom prst="rightArrow">
            <a:avLst>
              <a:gd name="adj1" fmla="val 50000"/>
              <a:gd name="adj2" fmla="val 65669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2971800" y="4712040"/>
            <a:ext cx="2285280" cy="685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Solve Phase 1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336600" y="0"/>
            <a:ext cx="9982440" cy="48960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b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2800" b="0" strike="noStrike" spc="-1">
                <a:solidFill>
                  <a:srgbClr val="000066"/>
                </a:solidFill>
                <a:latin typeface="Calibri"/>
                <a:ea typeface="Calibri"/>
              </a:rPr>
              <a:t>Kociemba’s Two-Phase Algorithm – General Information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sldNum" idx="19"/>
          </p:nvPr>
        </p:nvSpPr>
        <p:spPr>
          <a:xfrm>
            <a:off x="11734920" y="6647040"/>
            <a:ext cx="125640" cy="15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66"/>
                </a:solidFill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26E55043-2A07-4473-8A36-4175F7B72BB1}" type="slidenum">
              <a:rPr lang="en-US" sz="1200" b="0" strike="noStrike" spc="-1">
                <a:solidFill>
                  <a:srgbClr val="000066"/>
                </a:solidFill>
                <a:latin typeface="Calibri"/>
                <a:ea typeface="Calibri"/>
              </a:rPr>
              <a:t>34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3" name="Google Shape;66;p 2"/>
          <p:cNvSpPr/>
          <p:nvPr/>
        </p:nvSpPr>
        <p:spPr>
          <a:xfrm>
            <a:off x="286560" y="6540840"/>
            <a:ext cx="11801160" cy="369332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66"/>
                </a:solidFill>
                <a:latin typeface="Calibri"/>
                <a:ea typeface="Calibri"/>
              </a:rPr>
              <a:t>Scientific Computing: </a:t>
            </a:r>
            <a:r>
              <a:rPr lang="de-DE" sz="1200" b="0" strike="noStrike" spc="-1" dirty="0" err="1">
                <a:solidFill>
                  <a:srgbClr val="000066"/>
                </a:solidFill>
                <a:latin typeface="Calibri"/>
                <a:ea typeface="Calibri"/>
              </a:rPr>
              <a:t>Solving</a:t>
            </a:r>
            <a:r>
              <a:rPr lang="de-DE" sz="1200" b="0" strike="noStrike" spc="-1" dirty="0">
                <a:solidFill>
                  <a:srgbClr val="000066"/>
                </a:solidFill>
                <a:latin typeface="Calibri"/>
                <a:ea typeface="Calibri"/>
              </a:rPr>
              <a:t> Rubiks Cube                                                                               Michal                                                                                    TU Berlin / Zuse Institute Berlin (ZIB)  </a:t>
            </a:r>
            <a:endParaRPr lang="en-US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446400" y="699840"/>
            <a:ext cx="10754280" cy="2360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Developed in 1992 by 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Arial"/>
              </a:rPr>
              <a:t>Herbert Kociemba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 who also was part of the team that proved that the God’s number is 20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Divides the Cube into 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Arial"/>
              </a:rPr>
              <a:t>two sub-puzzles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, called phases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Arial"/>
              </a:rPr>
              <a:t>Phase 1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 transforms the scrambled cube into a subgroup 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Arial"/>
              </a:rPr>
              <a:t>G1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 that consists of all cubes that can be generated using only the moves: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Arial"/>
              </a:rPr>
              <a:t> &lt;U, D, F2, B2, R2, L2&gt;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5" name="Picture 164"/>
          <p:cNvPicPr/>
          <p:nvPr/>
        </p:nvPicPr>
        <p:blipFill>
          <a:blip r:embed="rId2"/>
          <a:stretch/>
        </p:blipFill>
        <p:spPr>
          <a:xfrm>
            <a:off x="732600" y="4254840"/>
            <a:ext cx="2130120" cy="1599480"/>
          </a:xfrm>
          <a:prstGeom prst="rect">
            <a:avLst/>
          </a:prstGeom>
          <a:ln w="0">
            <a:noFill/>
          </a:ln>
        </p:spPr>
      </p:pic>
      <p:pic>
        <p:nvPicPr>
          <p:cNvPr id="166" name="Picture 165"/>
          <p:cNvPicPr/>
          <p:nvPr/>
        </p:nvPicPr>
        <p:blipFill>
          <a:blip r:embed="rId3"/>
          <a:stretch/>
        </p:blipFill>
        <p:spPr>
          <a:xfrm>
            <a:off x="4343400" y="4236840"/>
            <a:ext cx="2153880" cy="1617480"/>
          </a:xfrm>
          <a:prstGeom prst="rect">
            <a:avLst/>
          </a:prstGeom>
          <a:ln w="0">
            <a:noFill/>
          </a:ln>
        </p:spPr>
      </p:pic>
      <p:sp>
        <p:nvSpPr>
          <p:cNvPr id="167" name="Rectangle 166"/>
          <p:cNvSpPr/>
          <p:nvPr/>
        </p:nvSpPr>
        <p:spPr>
          <a:xfrm>
            <a:off x="664920" y="5943600"/>
            <a:ext cx="2285280" cy="685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Scrambled Cube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4551120" y="5943600"/>
            <a:ext cx="2285280" cy="685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Cube from G1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Arrow: Right 168"/>
          <p:cNvSpPr/>
          <p:nvPr/>
        </p:nvSpPr>
        <p:spPr>
          <a:xfrm>
            <a:off x="3045240" y="4940640"/>
            <a:ext cx="1200240" cy="456480"/>
          </a:xfrm>
          <a:prstGeom prst="rightArrow">
            <a:avLst>
              <a:gd name="adj1" fmla="val 50000"/>
              <a:gd name="adj2" fmla="val 65669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2971800" y="4712040"/>
            <a:ext cx="2285280" cy="685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Solve Phase 1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1" name="Picture 170"/>
          <p:cNvPicPr/>
          <p:nvPr/>
        </p:nvPicPr>
        <p:blipFill>
          <a:blip r:embed="rId4"/>
          <a:stretch/>
        </p:blipFill>
        <p:spPr>
          <a:xfrm>
            <a:off x="7543800" y="2912040"/>
            <a:ext cx="1566720" cy="1659600"/>
          </a:xfrm>
          <a:prstGeom prst="rect">
            <a:avLst/>
          </a:prstGeom>
          <a:ln w="0">
            <a:noFill/>
          </a:ln>
        </p:spPr>
      </p:pic>
      <p:pic>
        <p:nvPicPr>
          <p:cNvPr id="172" name="Picture 171"/>
          <p:cNvPicPr/>
          <p:nvPr/>
        </p:nvPicPr>
        <p:blipFill>
          <a:blip r:embed="rId5"/>
          <a:stretch/>
        </p:blipFill>
        <p:spPr>
          <a:xfrm>
            <a:off x="9444960" y="2953440"/>
            <a:ext cx="1563120" cy="1663920"/>
          </a:xfrm>
          <a:prstGeom prst="rect">
            <a:avLst/>
          </a:prstGeom>
          <a:ln w="0">
            <a:noFill/>
          </a:ln>
        </p:spPr>
      </p:pic>
      <p:pic>
        <p:nvPicPr>
          <p:cNvPr id="173" name="Picture 172"/>
          <p:cNvPicPr/>
          <p:nvPr/>
        </p:nvPicPr>
        <p:blipFill>
          <a:blip r:embed="rId6"/>
          <a:stretch/>
        </p:blipFill>
        <p:spPr>
          <a:xfrm>
            <a:off x="7543800" y="4800600"/>
            <a:ext cx="1563120" cy="1663920"/>
          </a:xfrm>
          <a:prstGeom prst="rect">
            <a:avLst/>
          </a:prstGeom>
          <a:ln w="0">
            <a:noFill/>
          </a:ln>
        </p:spPr>
      </p:pic>
      <p:pic>
        <p:nvPicPr>
          <p:cNvPr id="174" name="Picture 173"/>
          <p:cNvPicPr/>
          <p:nvPr/>
        </p:nvPicPr>
        <p:blipFill>
          <a:blip r:embed="rId7"/>
          <a:stretch/>
        </p:blipFill>
        <p:spPr>
          <a:xfrm>
            <a:off x="9500400" y="4800600"/>
            <a:ext cx="1563120" cy="1663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336600" y="0"/>
            <a:ext cx="9982440" cy="48960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b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2800" b="0" strike="noStrike" spc="-1">
                <a:solidFill>
                  <a:srgbClr val="000066"/>
                </a:solidFill>
                <a:latin typeface="Calibri"/>
                <a:ea typeface="Calibri"/>
              </a:rPr>
              <a:t>Kociemba’s Two-Phase Algorithm – General Information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sldNum" idx="20"/>
          </p:nvPr>
        </p:nvSpPr>
        <p:spPr>
          <a:xfrm>
            <a:off x="11734920" y="6647040"/>
            <a:ext cx="125640" cy="15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66"/>
                </a:solidFill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B2990548-36E2-4EF4-939B-8D3452C4D2FD}" type="slidenum">
              <a:rPr lang="en-US" sz="1200" b="0" strike="noStrike" spc="-1">
                <a:solidFill>
                  <a:srgbClr val="000066"/>
                </a:solidFill>
                <a:latin typeface="Calibri"/>
                <a:ea typeface="Calibri"/>
              </a:rPr>
              <a:t>35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7" name="Google Shape;66;p 1"/>
          <p:cNvSpPr/>
          <p:nvPr/>
        </p:nvSpPr>
        <p:spPr>
          <a:xfrm>
            <a:off x="286560" y="6540840"/>
            <a:ext cx="11801160" cy="369332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66"/>
                </a:solidFill>
                <a:latin typeface="Calibri"/>
                <a:ea typeface="Calibri"/>
              </a:rPr>
              <a:t>Scientific Computing: </a:t>
            </a:r>
            <a:r>
              <a:rPr lang="de-DE" sz="1200" b="0" strike="noStrike" spc="-1" dirty="0" err="1">
                <a:solidFill>
                  <a:srgbClr val="000066"/>
                </a:solidFill>
                <a:latin typeface="Calibri"/>
                <a:ea typeface="Calibri"/>
              </a:rPr>
              <a:t>Solving</a:t>
            </a:r>
            <a:r>
              <a:rPr lang="de-DE" sz="1200" b="0" strike="noStrike" spc="-1" dirty="0">
                <a:solidFill>
                  <a:srgbClr val="000066"/>
                </a:solidFill>
                <a:latin typeface="Calibri"/>
                <a:ea typeface="Calibri"/>
              </a:rPr>
              <a:t> Rubiks Cube                                                                               Michal                                                                                    TU Berlin / Zuse Institute Berlin (ZIB)  </a:t>
            </a:r>
            <a:endParaRPr lang="en-US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446400" y="699840"/>
            <a:ext cx="10754280" cy="2360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Developed in 1992 by Herbert Kociemba who also was part of the team that proved that the God’s number is 20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Divides the Cube into two sub-puzzles, called phases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Arial"/>
              </a:rPr>
              <a:t>Phase 1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 transforms the scrambled cube into a subgroup 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Arial"/>
              </a:rPr>
              <a:t>G1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 that consists of all cubes that can be generated using only the moves: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Arial"/>
              </a:rPr>
              <a:t> &lt;U, D, F2, B2, R2, L2&gt;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9" name="Picture 178"/>
          <p:cNvPicPr/>
          <p:nvPr/>
        </p:nvPicPr>
        <p:blipFill>
          <a:blip r:embed="rId2"/>
          <a:stretch/>
        </p:blipFill>
        <p:spPr>
          <a:xfrm>
            <a:off x="732600" y="4254840"/>
            <a:ext cx="2130120" cy="1599480"/>
          </a:xfrm>
          <a:prstGeom prst="rect">
            <a:avLst/>
          </a:prstGeom>
          <a:ln w="0">
            <a:noFill/>
          </a:ln>
        </p:spPr>
      </p:pic>
      <p:pic>
        <p:nvPicPr>
          <p:cNvPr id="180" name="Picture 179"/>
          <p:cNvPicPr/>
          <p:nvPr/>
        </p:nvPicPr>
        <p:blipFill>
          <a:blip r:embed="rId3"/>
          <a:stretch/>
        </p:blipFill>
        <p:spPr>
          <a:xfrm>
            <a:off x="4343400" y="4236840"/>
            <a:ext cx="2153880" cy="1617480"/>
          </a:xfrm>
          <a:prstGeom prst="rect">
            <a:avLst/>
          </a:prstGeom>
          <a:ln w="0">
            <a:noFill/>
          </a:ln>
        </p:spPr>
      </p:pic>
      <p:sp>
        <p:nvSpPr>
          <p:cNvPr id="181" name="Rectangle 180"/>
          <p:cNvSpPr/>
          <p:nvPr/>
        </p:nvSpPr>
        <p:spPr>
          <a:xfrm>
            <a:off x="664920" y="5943600"/>
            <a:ext cx="2285280" cy="685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Scrambled Cube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Rectangle 181"/>
          <p:cNvSpPr/>
          <p:nvPr/>
        </p:nvSpPr>
        <p:spPr>
          <a:xfrm>
            <a:off x="4551120" y="5943600"/>
            <a:ext cx="2285280" cy="685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Cube from G1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Arrow: Right 182"/>
          <p:cNvSpPr/>
          <p:nvPr/>
        </p:nvSpPr>
        <p:spPr>
          <a:xfrm>
            <a:off x="3045240" y="4940640"/>
            <a:ext cx="1200240" cy="456480"/>
          </a:xfrm>
          <a:prstGeom prst="rightArrow">
            <a:avLst>
              <a:gd name="adj1" fmla="val 50000"/>
              <a:gd name="adj2" fmla="val 65669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2971800" y="4712040"/>
            <a:ext cx="2285280" cy="685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Solve Phase 1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5" name="Picture 184"/>
          <p:cNvPicPr/>
          <p:nvPr/>
        </p:nvPicPr>
        <p:blipFill>
          <a:blip r:embed="rId4"/>
          <a:stretch/>
        </p:blipFill>
        <p:spPr>
          <a:xfrm>
            <a:off x="7543800" y="2912040"/>
            <a:ext cx="1566720" cy="1659600"/>
          </a:xfrm>
          <a:prstGeom prst="rect">
            <a:avLst/>
          </a:prstGeom>
          <a:ln w="0">
            <a:noFill/>
          </a:ln>
        </p:spPr>
      </p:pic>
      <p:pic>
        <p:nvPicPr>
          <p:cNvPr id="186" name="Picture 185"/>
          <p:cNvPicPr/>
          <p:nvPr/>
        </p:nvPicPr>
        <p:blipFill>
          <a:blip r:embed="rId5"/>
          <a:stretch/>
        </p:blipFill>
        <p:spPr>
          <a:xfrm>
            <a:off x="9444960" y="2953440"/>
            <a:ext cx="1563120" cy="1663920"/>
          </a:xfrm>
          <a:prstGeom prst="rect">
            <a:avLst/>
          </a:prstGeom>
          <a:ln w="0">
            <a:noFill/>
          </a:ln>
        </p:spPr>
      </p:pic>
      <p:pic>
        <p:nvPicPr>
          <p:cNvPr id="187" name="Picture 186"/>
          <p:cNvPicPr/>
          <p:nvPr/>
        </p:nvPicPr>
        <p:blipFill>
          <a:blip r:embed="rId6"/>
          <a:stretch/>
        </p:blipFill>
        <p:spPr>
          <a:xfrm>
            <a:off x="7543800" y="4800600"/>
            <a:ext cx="1563120" cy="1663920"/>
          </a:xfrm>
          <a:prstGeom prst="rect">
            <a:avLst/>
          </a:prstGeom>
          <a:ln w="0">
            <a:noFill/>
          </a:ln>
        </p:spPr>
      </p:pic>
      <p:pic>
        <p:nvPicPr>
          <p:cNvPr id="188" name="Picture 187"/>
          <p:cNvPicPr/>
          <p:nvPr/>
        </p:nvPicPr>
        <p:blipFill>
          <a:blip r:embed="rId7"/>
          <a:stretch/>
        </p:blipFill>
        <p:spPr>
          <a:xfrm>
            <a:off x="9500400" y="4800600"/>
            <a:ext cx="1563120" cy="1663920"/>
          </a:xfrm>
          <a:prstGeom prst="rect">
            <a:avLst/>
          </a:prstGeom>
          <a:ln w="0">
            <a:noFill/>
          </a:ln>
        </p:spPr>
      </p:pic>
      <p:sp>
        <p:nvSpPr>
          <p:cNvPr id="189" name="Rectangle 188"/>
          <p:cNvSpPr/>
          <p:nvPr/>
        </p:nvSpPr>
        <p:spPr>
          <a:xfrm>
            <a:off x="732600" y="2743200"/>
            <a:ext cx="6171840" cy="150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→ All Corners and Edges in the U and D slice have the 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</a:rPr>
              <a:t>correct orientation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→ All Edges from the E-Slice (Middle Slice between U and D slices) 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</a:rPr>
              <a:t>stay isolated in the E-Slice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336600" y="0"/>
            <a:ext cx="9982440" cy="48960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b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2800" b="0" strike="noStrike" spc="-1">
                <a:solidFill>
                  <a:srgbClr val="000066"/>
                </a:solidFill>
                <a:latin typeface="Calibri"/>
                <a:ea typeface="Calibri"/>
              </a:rPr>
              <a:t>Kociemba’s Two-Phase Algorithm – General Information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sldNum" idx="21"/>
          </p:nvPr>
        </p:nvSpPr>
        <p:spPr>
          <a:xfrm>
            <a:off x="11734920" y="6647040"/>
            <a:ext cx="125640" cy="15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66"/>
                </a:solidFill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286D9C4-3667-4C0D-BD65-16AC534B489A}" type="slidenum">
              <a:rPr lang="en-US" sz="1200" b="0" strike="noStrike" spc="-1">
                <a:solidFill>
                  <a:srgbClr val="000066"/>
                </a:solidFill>
                <a:latin typeface="Calibri"/>
                <a:ea typeface="Calibri"/>
              </a:rPr>
              <a:t>36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2" name="Google Shape;66;p 29"/>
          <p:cNvSpPr/>
          <p:nvPr/>
        </p:nvSpPr>
        <p:spPr>
          <a:xfrm>
            <a:off x="286560" y="6540840"/>
            <a:ext cx="11801160" cy="369332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66"/>
                </a:solidFill>
                <a:latin typeface="Calibri"/>
                <a:ea typeface="Calibri"/>
              </a:rPr>
              <a:t>Scientific Computing: </a:t>
            </a:r>
            <a:r>
              <a:rPr lang="de-DE" sz="1200" b="0" strike="noStrike" spc="-1" dirty="0" err="1">
                <a:solidFill>
                  <a:srgbClr val="000066"/>
                </a:solidFill>
                <a:latin typeface="Calibri"/>
                <a:ea typeface="Calibri"/>
              </a:rPr>
              <a:t>Solving</a:t>
            </a:r>
            <a:r>
              <a:rPr lang="de-DE" sz="1200" b="0" strike="noStrike" spc="-1" dirty="0">
                <a:solidFill>
                  <a:srgbClr val="000066"/>
                </a:solidFill>
                <a:latin typeface="Calibri"/>
                <a:ea typeface="Calibri"/>
              </a:rPr>
              <a:t> Rubiks Cube                                                                               Michal                                                                                    TU Berlin / Zuse Institute Berlin (ZIB)  </a:t>
            </a:r>
            <a:endParaRPr lang="en-US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Rectangle 192"/>
          <p:cNvSpPr/>
          <p:nvPr/>
        </p:nvSpPr>
        <p:spPr>
          <a:xfrm>
            <a:off x="446400" y="699840"/>
            <a:ext cx="10754280" cy="2360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Developed in 1992 by Herbert Kociemba who also was part of the team that proved that the God’s number is 20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Divides the Cube into two sub-puzzles, called phases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Arial"/>
              </a:rPr>
              <a:t>Phase 1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 transforms the scrambled cube into a subgroup 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Arial"/>
              </a:rPr>
              <a:t>G1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 that consists of all cubes that can be generated using only the moves: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Arial"/>
              </a:rPr>
              <a:t> &lt;U, D, F2, B2, R2, L2&gt;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Phase 2 solves the cube from G1 using only the moves 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&lt;U, D, F2, B2, R2, L2&gt;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4" name="Picture 193"/>
          <p:cNvPicPr/>
          <p:nvPr/>
        </p:nvPicPr>
        <p:blipFill>
          <a:blip r:embed="rId2"/>
          <a:stretch/>
        </p:blipFill>
        <p:spPr>
          <a:xfrm>
            <a:off x="732600" y="4254840"/>
            <a:ext cx="2130120" cy="1599480"/>
          </a:xfrm>
          <a:prstGeom prst="rect">
            <a:avLst/>
          </a:prstGeom>
          <a:ln w="0">
            <a:noFill/>
          </a:ln>
        </p:spPr>
      </p:pic>
      <p:pic>
        <p:nvPicPr>
          <p:cNvPr id="195" name="Picture 194"/>
          <p:cNvPicPr/>
          <p:nvPr/>
        </p:nvPicPr>
        <p:blipFill>
          <a:blip r:embed="rId3"/>
          <a:stretch/>
        </p:blipFill>
        <p:spPr>
          <a:xfrm>
            <a:off x="4343400" y="4236840"/>
            <a:ext cx="2153880" cy="1617480"/>
          </a:xfrm>
          <a:prstGeom prst="rect">
            <a:avLst/>
          </a:prstGeom>
          <a:ln w="0">
            <a:noFill/>
          </a:ln>
        </p:spPr>
      </p:pic>
      <p:pic>
        <p:nvPicPr>
          <p:cNvPr id="196" name="Picture 195"/>
          <p:cNvPicPr/>
          <p:nvPr/>
        </p:nvPicPr>
        <p:blipFill>
          <a:blip r:embed="rId4"/>
          <a:stretch/>
        </p:blipFill>
        <p:spPr>
          <a:xfrm>
            <a:off x="7927560" y="4254840"/>
            <a:ext cx="2130120" cy="1599480"/>
          </a:xfrm>
          <a:prstGeom prst="rect">
            <a:avLst/>
          </a:prstGeom>
          <a:ln w="0">
            <a:noFill/>
          </a:ln>
        </p:spPr>
      </p:pic>
      <p:sp>
        <p:nvSpPr>
          <p:cNvPr id="197" name="Rectangle 196"/>
          <p:cNvSpPr/>
          <p:nvPr/>
        </p:nvSpPr>
        <p:spPr>
          <a:xfrm>
            <a:off x="664920" y="5943600"/>
            <a:ext cx="2285280" cy="685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Scrambled Cube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4551120" y="5943600"/>
            <a:ext cx="2285280" cy="685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Cube from G1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Arrow: Right 198"/>
          <p:cNvSpPr/>
          <p:nvPr/>
        </p:nvSpPr>
        <p:spPr>
          <a:xfrm>
            <a:off x="3045240" y="4940640"/>
            <a:ext cx="1200240" cy="456480"/>
          </a:xfrm>
          <a:prstGeom prst="rightArrow">
            <a:avLst>
              <a:gd name="adj1" fmla="val 50000"/>
              <a:gd name="adj2" fmla="val 65669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00" name="Arrow: Right 199"/>
          <p:cNvSpPr/>
          <p:nvPr/>
        </p:nvSpPr>
        <p:spPr>
          <a:xfrm>
            <a:off x="6629400" y="4940640"/>
            <a:ext cx="1200240" cy="456480"/>
          </a:xfrm>
          <a:prstGeom prst="rightArrow">
            <a:avLst>
              <a:gd name="adj1" fmla="val 50000"/>
              <a:gd name="adj2" fmla="val 65669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01" name="Rectangle 200"/>
          <p:cNvSpPr/>
          <p:nvPr/>
        </p:nvSpPr>
        <p:spPr>
          <a:xfrm>
            <a:off x="2971800" y="4712040"/>
            <a:ext cx="2285280" cy="685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Solve Phase 1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Rectangle 201"/>
          <p:cNvSpPr/>
          <p:nvPr/>
        </p:nvSpPr>
        <p:spPr>
          <a:xfrm>
            <a:off x="6498000" y="4712040"/>
            <a:ext cx="2285280" cy="685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Solve Phase 2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Rectangle 202"/>
          <p:cNvSpPr/>
          <p:nvPr/>
        </p:nvSpPr>
        <p:spPr>
          <a:xfrm>
            <a:off x="8001000" y="5855040"/>
            <a:ext cx="2285280" cy="685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Solved Cube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336600" y="0"/>
            <a:ext cx="9982440" cy="48960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b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2800" b="0" strike="noStrike" spc="-1">
                <a:solidFill>
                  <a:srgbClr val="000066"/>
                </a:solidFill>
                <a:latin typeface="Calibri"/>
                <a:ea typeface="Calibri"/>
              </a:rPr>
              <a:t>Kociemba’s Two-Phase Algorithm – coordinate-level representation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sldNum" idx="22"/>
          </p:nvPr>
        </p:nvSpPr>
        <p:spPr>
          <a:xfrm>
            <a:off x="11734920" y="6647040"/>
            <a:ext cx="125640" cy="15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66"/>
                </a:solidFill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3E4B1A3-9B22-44E0-B54F-817509F980E5}" type="slidenum">
              <a:rPr lang="en-US" sz="1200" b="0" strike="noStrike" spc="-1">
                <a:solidFill>
                  <a:srgbClr val="000066"/>
                </a:solidFill>
                <a:latin typeface="Calibri"/>
                <a:ea typeface="Calibri"/>
              </a:rPr>
              <a:t>37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6" name="Google Shape;66;p 11"/>
          <p:cNvSpPr/>
          <p:nvPr/>
        </p:nvSpPr>
        <p:spPr>
          <a:xfrm>
            <a:off x="286560" y="6540840"/>
            <a:ext cx="11801160" cy="369332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66"/>
                </a:solidFill>
                <a:latin typeface="Calibri"/>
                <a:ea typeface="Calibri"/>
              </a:rPr>
              <a:t>Scientific Computing: </a:t>
            </a:r>
            <a:r>
              <a:rPr lang="de-DE" sz="1200" b="0" strike="noStrike" spc="-1" dirty="0" err="1">
                <a:solidFill>
                  <a:srgbClr val="000066"/>
                </a:solidFill>
                <a:latin typeface="Calibri"/>
                <a:ea typeface="Calibri"/>
              </a:rPr>
              <a:t>Solving</a:t>
            </a:r>
            <a:r>
              <a:rPr lang="de-DE" sz="1200" b="0" strike="noStrike" spc="-1" dirty="0">
                <a:solidFill>
                  <a:srgbClr val="000066"/>
                </a:solidFill>
                <a:latin typeface="Calibri"/>
                <a:ea typeface="Calibri"/>
              </a:rPr>
              <a:t> Rubiks Cube                                                                               Michal                                                                                    TU Berlin / Zuse Institute Berlin (ZIB)  </a:t>
            </a:r>
            <a:endParaRPr lang="en-US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299160" y="768960"/>
            <a:ext cx="11130120" cy="2202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Idea: Describe the permutations and the orientations of the cubies by 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unique natural numbers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.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509400" y="2286000"/>
            <a:ext cx="4976280" cy="411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6400800" y="2159280"/>
            <a:ext cx="4976280" cy="411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7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0" name="Picture 209"/>
          <p:cNvPicPr/>
          <p:nvPr/>
        </p:nvPicPr>
        <p:blipFill>
          <a:blip r:embed="rId2"/>
          <a:stretch/>
        </p:blipFill>
        <p:spPr>
          <a:xfrm>
            <a:off x="914400" y="2514600"/>
            <a:ext cx="2485800" cy="2633040"/>
          </a:xfrm>
          <a:prstGeom prst="rect">
            <a:avLst/>
          </a:prstGeom>
          <a:ln w="0">
            <a:noFill/>
          </a:ln>
        </p:spPr>
      </p:pic>
      <p:sp>
        <p:nvSpPr>
          <p:cNvPr id="211" name="TextBox 210"/>
          <p:cNvSpPr txBox="1"/>
          <p:nvPr/>
        </p:nvSpPr>
        <p:spPr>
          <a:xfrm>
            <a:off x="5257800" y="2514600"/>
            <a:ext cx="6858000" cy="2664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</a:rPr>
              <a:t>Corner permutation coordinate = 30744</a:t>
            </a:r>
            <a:endParaRPr lang="en-US" sz="2600" b="0" strike="noStrike" spc="-1">
              <a:solidFill>
                <a:srgbClr val="000000"/>
              </a:solidFill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</a:rPr>
              <a:t>Corner orientation coordinate = 379</a:t>
            </a:r>
            <a:endParaRPr lang="en-US" sz="2600" b="0" strike="noStrike" spc="-1">
              <a:solidFill>
                <a:srgbClr val="000000"/>
              </a:solidFill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</a:rPr>
              <a:t>Edge permutation coordinate = 23432</a:t>
            </a:r>
            <a:endParaRPr lang="en-US" sz="2600" b="0" strike="noStrike" spc="-1">
              <a:solidFill>
                <a:srgbClr val="000000"/>
              </a:solidFill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</a:rPr>
              <a:t>Edge orientation coordinate = 650</a:t>
            </a:r>
            <a:endParaRPr lang="en-US" sz="2600" b="0" strike="noStrike" spc="-1">
              <a:solidFill>
                <a:srgbClr val="000000"/>
              </a:solidFill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600" b="0" strike="noStrike" spc="-1">
              <a:solidFill>
                <a:srgbClr val="000000"/>
              </a:solidFill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</a:rPr>
              <a:t>And more...</a:t>
            </a:r>
            <a:endParaRPr lang="en-US" sz="2600" b="0" strike="noStrike" spc="-1">
              <a:solidFill>
                <a:srgbClr val="000000"/>
              </a:solidFill>
              <a:latin typeface="Arial"/>
              <a:ea typeface="Noto Sans CJK SC"/>
            </a:endParaRPr>
          </a:p>
        </p:txBody>
      </p:sp>
      <p:sp>
        <p:nvSpPr>
          <p:cNvPr id="212" name="Rectangle 211"/>
          <p:cNvSpPr/>
          <p:nvPr/>
        </p:nvSpPr>
        <p:spPr>
          <a:xfrm>
            <a:off x="5257800" y="2286000"/>
            <a:ext cx="6119280" cy="2971800"/>
          </a:xfrm>
          <a:prstGeom prst="rect">
            <a:avLst/>
          </a:prstGeom>
          <a:solidFill>
            <a:srgbClr val="729FCF">
              <a:alpha val="50000"/>
            </a:srgbClr>
          </a:solidFill>
          <a:ln w="0">
            <a:solidFill>
              <a:srgbClr val="3465A4">
                <a:alpha val="5000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Arrow: Right 212"/>
          <p:cNvSpPr/>
          <p:nvPr/>
        </p:nvSpPr>
        <p:spPr>
          <a:xfrm>
            <a:off x="3657600" y="3429000"/>
            <a:ext cx="1371600" cy="457200"/>
          </a:xfrm>
          <a:prstGeom prst="rightArrow">
            <a:avLst>
              <a:gd name="adj1" fmla="val 50000"/>
              <a:gd name="adj2" fmla="val 7500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336600" y="0"/>
            <a:ext cx="9982440" cy="48960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b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2800" b="0" strike="noStrike" spc="-1">
                <a:solidFill>
                  <a:srgbClr val="000066"/>
                </a:solidFill>
                <a:latin typeface="Calibri"/>
                <a:ea typeface="Calibri"/>
              </a:rPr>
              <a:t>Kociemba’s Two-Phase Algorithm – coordinate-level representation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sldNum" idx="23"/>
          </p:nvPr>
        </p:nvSpPr>
        <p:spPr>
          <a:xfrm>
            <a:off x="11734920" y="6647040"/>
            <a:ext cx="125640" cy="15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66"/>
                </a:solidFill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D7C83B0-4B80-4640-83C4-4C4990EF1FB0}" type="slidenum">
              <a:rPr lang="en-US" sz="1200" b="0" strike="noStrike" spc="-1">
                <a:solidFill>
                  <a:srgbClr val="000066"/>
                </a:solidFill>
                <a:latin typeface="Calibri"/>
                <a:ea typeface="Calibri"/>
              </a:rPr>
              <a:t>38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6" name="Google Shape;66;p 42"/>
          <p:cNvSpPr/>
          <p:nvPr/>
        </p:nvSpPr>
        <p:spPr>
          <a:xfrm>
            <a:off x="286560" y="6540840"/>
            <a:ext cx="11801160" cy="369332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66"/>
                </a:solidFill>
                <a:latin typeface="Calibri"/>
                <a:ea typeface="Calibri"/>
              </a:rPr>
              <a:t>Scientific Computing: </a:t>
            </a:r>
            <a:r>
              <a:rPr lang="de-DE" sz="1200" b="0" strike="noStrike" spc="-1" dirty="0" err="1">
                <a:solidFill>
                  <a:srgbClr val="000066"/>
                </a:solidFill>
                <a:latin typeface="Calibri"/>
                <a:ea typeface="Calibri"/>
              </a:rPr>
              <a:t>Solving</a:t>
            </a:r>
            <a:r>
              <a:rPr lang="de-DE" sz="1200" b="0" strike="noStrike" spc="-1" dirty="0">
                <a:solidFill>
                  <a:srgbClr val="000066"/>
                </a:solidFill>
                <a:latin typeface="Calibri"/>
                <a:ea typeface="Calibri"/>
              </a:rPr>
              <a:t> Rubiks Cube                                                                               Michal                                                                                    TU Berlin / Zuse Institute Berlin (ZIB)  </a:t>
            </a:r>
            <a:endParaRPr lang="en-US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Rectangle 216"/>
          <p:cNvSpPr/>
          <p:nvPr/>
        </p:nvSpPr>
        <p:spPr>
          <a:xfrm>
            <a:off x="299160" y="768960"/>
            <a:ext cx="11130120" cy="2202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Idea: Describe the permutations and the orientations of the cubies by 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unique natural numbers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.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Rectangle 217"/>
          <p:cNvSpPr/>
          <p:nvPr/>
        </p:nvSpPr>
        <p:spPr>
          <a:xfrm>
            <a:off x="509400" y="2286000"/>
            <a:ext cx="4976280" cy="411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Phase 1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Corner orientation coordinate 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a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Edge orientation coordinate 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b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E-Slice phase 1 coordinate 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c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Rectangle 218"/>
          <p:cNvSpPr/>
          <p:nvPr/>
        </p:nvSpPr>
        <p:spPr>
          <a:xfrm>
            <a:off x="6400800" y="2159280"/>
            <a:ext cx="4976280" cy="411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7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Straight Connector 219"/>
          <p:cNvSpPr/>
          <p:nvPr/>
        </p:nvSpPr>
        <p:spPr>
          <a:xfrm flipV="1">
            <a:off x="4572000" y="2514600"/>
            <a:ext cx="913680" cy="228600"/>
          </a:xfrm>
          <a:prstGeom prst="line">
            <a:avLst/>
          </a:prstGeom>
          <a:ln w="0"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1" name="Picture 220"/>
          <p:cNvPicPr/>
          <p:nvPr/>
        </p:nvPicPr>
        <p:blipFill>
          <a:blip r:embed="rId2"/>
          <a:stretch/>
        </p:blipFill>
        <p:spPr>
          <a:xfrm>
            <a:off x="5509800" y="1143000"/>
            <a:ext cx="2262600" cy="2360160"/>
          </a:xfrm>
          <a:prstGeom prst="rect">
            <a:avLst/>
          </a:prstGeom>
          <a:ln w="0">
            <a:noFill/>
          </a:ln>
        </p:spPr>
      </p:pic>
      <p:pic>
        <p:nvPicPr>
          <p:cNvPr id="222" name="Picture 221"/>
          <p:cNvPicPr/>
          <p:nvPr/>
        </p:nvPicPr>
        <p:blipFill>
          <a:blip r:embed="rId3"/>
          <a:stretch/>
        </p:blipFill>
        <p:spPr>
          <a:xfrm>
            <a:off x="7749000" y="1094400"/>
            <a:ext cx="2309400" cy="2408760"/>
          </a:xfrm>
          <a:prstGeom prst="rect">
            <a:avLst/>
          </a:prstGeom>
          <a:ln w="0">
            <a:noFill/>
          </a:ln>
        </p:spPr>
      </p:pic>
      <p:pic>
        <p:nvPicPr>
          <p:cNvPr id="223" name="Picture 222"/>
          <p:cNvPicPr/>
          <p:nvPr/>
        </p:nvPicPr>
        <p:blipFill>
          <a:blip r:embed="rId4"/>
          <a:stretch/>
        </p:blipFill>
        <p:spPr>
          <a:xfrm>
            <a:off x="9829800" y="1094400"/>
            <a:ext cx="2286000" cy="2384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336600" y="0"/>
            <a:ext cx="9982440" cy="48960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b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2800" b="0" strike="noStrike" spc="-1">
                <a:solidFill>
                  <a:srgbClr val="000066"/>
                </a:solidFill>
                <a:latin typeface="Calibri"/>
                <a:ea typeface="Calibri"/>
              </a:rPr>
              <a:t>Kociemba’s Two-Phase Algorithm – coordinate-level representation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sldNum" idx="24"/>
          </p:nvPr>
        </p:nvSpPr>
        <p:spPr>
          <a:xfrm>
            <a:off x="11734920" y="6647040"/>
            <a:ext cx="125640" cy="15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66"/>
                </a:solidFill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B7EF8FB-58B5-406C-BBD2-CDFF328B07A4}" type="slidenum">
              <a:rPr lang="en-US" sz="1200" b="0" strike="noStrike" spc="-1">
                <a:solidFill>
                  <a:srgbClr val="000066"/>
                </a:solidFill>
                <a:latin typeface="Calibri"/>
                <a:ea typeface="Calibri"/>
              </a:rPr>
              <a:t>39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6" name="Google Shape;66;p 3"/>
          <p:cNvSpPr/>
          <p:nvPr/>
        </p:nvSpPr>
        <p:spPr>
          <a:xfrm>
            <a:off x="286560" y="6540840"/>
            <a:ext cx="11801160" cy="369332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66"/>
                </a:solidFill>
                <a:latin typeface="Calibri"/>
                <a:ea typeface="Calibri"/>
              </a:rPr>
              <a:t>Scientific Computing: </a:t>
            </a:r>
            <a:r>
              <a:rPr lang="de-DE" sz="1200" b="0" strike="noStrike" spc="-1" dirty="0" err="1">
                <a:solidFill>
                  <a:srgbClr val="000066"/>
                </a:solidFill>
                <a:latin typeface="Calibri"/>
                <a:ea typeface="Calibri"/>
              </a:rPr>
              <a:t>Solving</a:t>
            </a:r>
            <a:r>
              <a:rPr lang="de-DE" sz="1200" b="0" strike="noStrike" spc="-1" dirty="0">
                <a:solidFill>
                  <a:srgbClr val="000066"/>
                </a:solidFill>
                <a:latin typeface="Calibri"/>
                <a:ea typeface="Calibri"/>
              </a:rPr>
              <a:t> Rubiks Cube                                                                               Michal                                                                                    TU Berlin / Zuse Institute Berlin (ZIB)  </a:t>
            </a:r>
            <a:endParaRPr lang="en-US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Rectangle 226"/>
          <p:cNvSpPr/>
          <p:nvPr/>
        </p:nvSpPr>
        <p:spPr>
          <a:xfrm>
            <a:off x="299160" y="768960"/>
            <a:ext cx="11130120" cy="2202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Idea: Describe the permutations and the orientations of the cubies by 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unique natural numbers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.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Rectangle 227"/>
          <p:cNvSpPr/>
          <p:nvPr/>
        </p:nvSpPr>
        <p:spPr>
          <a:xfrm>
            <a:off x="509400" y="2286000"/>
            <a:ext cx="4976280" cy="411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Phase 1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Corner orientation coordinate 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a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Edge orientation coordinate 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b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E-Slice phase 1 coordinate 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c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Rectangle 228"/>
          <p:cNvSpPr/>
          <p:nvPr/>
        </p:nvSpPr>
        <p:spPr>
          <a:xfrm>
            <a:off x="6400800" y="2159280"/>
            <a:ext cx="4976280" cy="411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7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Straight Connector 229"/>
          <p:cNvSpPr/>
          <p:nvPr/>
        </p:nvSpPr>
        <p:spPr>
          <a:xfrm flipV="1">
            <a:off x="4343400" y="2971080"/>
            <a:ext cx="1828800" cy="229320"/>
          </a:xfrm>
          <a:prstGeom prst="line">
            <a:avLst/>
          </a:prstGeom>
          <a:ln w="0"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1" name="Picture 230"/>
          <p:cNvPicPr/>
          <p:nvPr/>
        </p:nvPicPr>
        <p:blipFill>
          <a:blip r:embed="rId2"/>
          <a:stretch/>
        </p:blipFill>
        <p:spPr>
          <a:xfrm>
            <a:off x="9028800" y="1371600"/>
            <a:ext cx="2629800" cy="2743200"/>
          </a:xfrm>
          <a:prstGeom prst="rect">
            <a:avLst/>
          </a:prstGeom>
          <a:ln w="0">
            <a:noFill/>
          </a:ln>
        </p:spPr>
      </p:pic>
      <p:pic>
        <p:nvPicPr>
          <p:cNvPr id="232" name="Picture 231"/>
          <p:cNvPicPr/>
          <p:nvPr/>
        </p:nvPicPr>
        <p:blipFill>
          <a:blip r:embed="rId3"/>
          <a:stretch/>
        </p:blipFill>
        <p:spPr>
          <a:xfrm>
            <a:off x="6400800" y="1486080"/>
            <a:ext cx="2520360" cy="2628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A72C6-2B13-7025-4415-5377275FE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71;p12">
            <a:extLst>
              <a:ext uri="{FF2B5EF4-FFF2-40B4-BE49-F238E27FC236}">
                <a16:creationId xmlns:a16="http://schemas.microsoft.com/office/drawing/2014/main" id="{688F84D6-61B5-1ED4-70CA-748F844D5D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6559" y="0"/>
            <a:ext cx="9984000" cy="491102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Permutation</a:t>
            </a:r>
            <a:endParaRPr lang="en-US" dirty="0"/>
          </a:p>
        </p:txBody>
      </p:sp>
      <p:sp>
        <p:nvSpPr>
          <p:cNvPr id="129" name="Google Shape;73;p12">
            <a:extLst>
              <a:ext uri="{FF2B5EF4-FFF2-40B4-BE49-F238E27FC236}">
                <a16:creationId xmlns:a16="http://schemas.microsoft.com/office/drawing/2014/main" id="{04B16BD1-34B7-3348-9B3B-0DAB6B96E3F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34833" y="6646959"/>
            <a:ext cx="127001" cy="15686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130" name="Google Shape;66;p11">
            <a:extLst>
              <a:ext uri="{FF2B5EF4-FFF2-40B4-BE49-F238E27FC236}">
                <a16:creationId xmlns:a16="http://schemas.microsoft.com/office/drawing/2014/main" id="{ADD14C99-66FC-8BF3-5348-ACB6DE3C2E39}"/>
              </a:ext>
            </a:extLst>
          </p:cNvPr>
          <p:cNvSpPr txBox="1"/>
          <p:nvPr/>
        </p:nvSpPr>
        <p:spPr>
          <a:xfrm>
            <a:off x="286699" y="6540750"/>
            <a:ext cx="11802602" cy="36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>
                <a:solidFill>
                  <a:srgbClr val="00006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Scientific Computing: </a:t>
            </a:r>
            <a:r>
              <a:rPr lang="de-DE" dirty="0" err="1"/>
              <a:t>Solving</a:t>
            </a:r>
            <a:r>
              <a:rPr lang="de-DE" dirty="0"/>
              <a:t> Rubiks Cube                                                                               Malte</a:t>
            </a:r>
            <a:r>
              <a:rPr dirty="0"/>
              <a:t>                                                                                    TU Berlin / </a:t>
            </a:r>
            <a:r>
              <a:rPr dirty="0" err="1"/>
              <a:t>Zuse</a:t>
            </a:r>
            <a:r>
              <a:rPr dirty="0"/>
              <a:t> Institute Berlin (ZIB) 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7A18460-0235-D2CF-8E9F-057E8C251006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211" y="3033623"/>
            <a:ext cx="6189578" cy="79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398350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336600" y="0"/>
            <a:ext cx="9982440" cy="48960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b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2800" b="0" strike="noStrike" spc="-1">
                <a:solidFill>
                  <a:srgbClr val="000066"/>
                </a:solidFill>
                <a:latin typeface="Calibri"/>
                <a:ea typeface="Calibri"/>
              </a:rPr>
              <a:t>Kociemba’s Two-Phase Algorithm – coordinate-level representation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sldNum" idx="25"/>
          </p:nvPr>
        </p:nvSpPr>
        <p:spPr>
          <a:xfrm>
            <a:off x="11734920" y="6647040"/>
            <a:ext cx="125640" cy="15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66"/>
                </a:solidFill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DD1B0DE7-73A1-4FF8-8CF3-966613EACDFC}" type="slidenum">
              <a:rPr lang="en-US" sz="1200" b="0" strike="noStrike" spc="-1">
                <a:solidFill>
                  <a:srgbClr val="000066"/>
                </a:solidFill>
                <a:latin typeface="Calibri"/>
                <a:ea typeface="Calibri"/>
              </a:rPr>
              <a:t>40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5" name="Google Shape;66;p 4"/>
          <p:cNvSpPr/>
          <p:nvPr/>
        </p:nvSpPr>
        <p:spPr>
          <a:xfrm>
            <a:off x="286560" y="6540840"/>
            <a:ext cx="11801160" cy="369332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66"/>
                </a:solidFill>
                <a:latin typeface="Calibri"/>
                <a:ea typeface="Calibri"/>
              </a:rPr>
              <a:t>Scientific Computing: </a:t>
            </a:r>
            <a:r>
              <a:rPr lang="de-DE" sz="1200" b="0" strike="noStrike" spc="-1" dirty="0" err="1">
                <a:solidFill>
                  <a:srgbClr val="000066"/>
                </a:solidFill>
                <a:latin typeface="Calibri"/>
                <a:ea typeface="Calibri"/>
              </a:rPr>
              <a:t>Solving</a:t>
            </a:r>
            <a:r>
              <a:rPr lang="de-DE" sz="1200" b="0" strike="noStrike" spc="-1" dirty="0">
                <a:solidFill>
                  <a:srgbClr val="000066"/>
                </a:solidFill>
                <a:latin typeface="Calibri"/>
                <a:ea typeface="Calibri"/>
              </a:rPr>
              <a:t> Rubiks Cube                                                                               Michal                                                                                    TU Berlin / Zuse Institute Berlin (ZIB)  </a:t>
            </a:r>
            <a:endParaRPr lang="en-US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Rectangle 235"/>
          <p:cNvSpPr/>
          <p:nvPr/>
        </p:nvSpPr>
        <p:spPr>
          <a:xfrm>
            <a:off x="299160" y="768960"/>
            <a:ext cx="11130120" cy="2202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Idea: Describe the permutations and the orientations of the cubies by 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unique natural numbers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.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Rectangle 236"/>
          <p:cNvSpPr/>
          <p:nvPr/>
        </p:nvSpPr>
        <p:spPr>
          <a:xfrm>
            <a:off x="509400" y="2286000"/>
            <a:ext cx="4976280" cy="411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Phase 1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Corner orientation coordinate 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a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Edge orientation coordinate 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b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E-Slice phase 1 coordinate 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c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Rectangle 237"/>
          <p:cNvSpPr/>
          <p:nvPr/>
        </p:nvSpPr>
        <p:spPr>
          <a:xfrm>
            <a:off x="6400800" y="2159280"/>
            <a:ext cx="4976280" cy="411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7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Straight Connector 238"/>
          <p:cNvSpPr/>
          <p:nvPr/>
        </p:nvSpPr>
        <p:spPr>
          <a:xfrm flipV="1">
            <a:off x="4343400" y="3429000"/>
            <a:ext cx="1143000" cy="228600"/>
          </a:xfrm>
          <a:prstGeom prst="line">
            <a:avLst/>
          </a:prstGeom>
          <a:ln w="0"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0" name="Picture 239"/>
          <p:cNvPicPr/>
          <p:nvPr/>
        </p:nvPicPr>
        <p:blipFill>
          <a:blip r:embed="rId2"/>
          <a:stretch/>
        </p:blipFill>
        <p:spPr>
          <a:xfrm>
            <a:off x="5480640" y="1943280"/>
            <a:ext cx="2520360" cy="2628720"/>
          </a:xfrm>
          <a:prstGeom prst="rect">
            <a:avLst/>
          </a:prstGeom>
          <a:ln w="0">
            <a:noFill/>
          </a:ln>
        </p:spPr>
      </p:pic>
      <p:pic>
        <p:nvPicPr>
          <p:cNvPr id="241" name="Picture 240"/>
          <p:cNvPicPr/>
          <p:nvPr/>
        </p:nvPicPr>
        <p:blipFill>
          <a:blip r:embed="rId3"/>
          <a:stretch/>
        </p:blipFill>
        <p:spPr>
          <a:xfrm>
            <a:off x="8297280" y="2019600"/>
            <a:ext cx="2446920" cy="2552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336600" y="0"/>
            <a:ext cx="9982440" cy="48960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b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2800" b="0" strike="noStrike" spc="-1">
                <a:solidFill>
                  <a:srgbClr val="000066"/>
                </a:solidFill>
                <a:latin typeface="Calibri"/>
                <a:ea typeface="Calibri"/>
              </a:rPr>
              <a:t>Kociemba’s Two-Phase Algorithm – coordinate-level representation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sldNum" idx="26"/>
          </p:nvPr>
        </p:nvSpPr>
        <p:spPr>
          <a:xfrm>
            <a:off x="11734920" y="6647040"/>
            <a:ext cx="125640" cy="15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66"/>
                </a:solidFill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788AB319-1C26-4C77-9703-0901CEAA42E6}" type="slidenum">
              <a:rPr lang="en-US" sz="1200" b="0" strike="noStrike" spc="-1">
                <a:solidFill>
                  <a:srgbClr val="000066"/>
                </a:solidFill>
                <a:latin typeface="Calibri"/>
                <a:ea typeface="Calibri"/>
              </a:rPr>
              <a:t>41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4" name="Google Shape;66;p 41"/>
          <p:cNvSpPr/>
          <p:nvPr/>
        </p:nvSpPr>
        <p:spPr>
          <a:xfrm>
            <a:off x="286560" y="6540840"/>
            <a:ext cx="11801160" cy="369332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66"/>
                </a:solidFill>
                <a:latin typeface="Calibri"/>
                <a:ea typeface="Calibri"/>
              </a:rPr>
              <a:t>Scientific Computing: </a:t>
            </a:r>
            <a:r>
              <a:rPr lang="de-DE" sz="1200" b="0" strike="noStrike" spc="-1" dirty="0" err="1">
                <a:solidFill>
                  <a:srgbClr val="000066"/>
                </a:solidFill>
                <a:latin typeface="Calibri"/>
                <a:ea typeface="Calibri"/>
              </a:rPr>
              <a:t>Solving</a:t>
            </a:r>
            <a:r>
              <a:rPr lang="de-DE" sz="1200" b="0" strike="noStrike" spc="-1" dirty="0">
                <a:solidFill>
                  <a:srgbClr val="000066"/>
                </a:solidFill>
                <a:latin typeface="Calibri"/>
                <a:ea typeface="Calibri"/>
              </a:rPr>
              <a:t> Rubiks Cube                                                                               Michal                                                                                    TU Berlin / Zuse Institute Berlin (ZIB)  </a:t>
            </a:r>
            <a:endParaRPr lang="en-US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Rectangle 244"/>
          <p:cNvSpPr/>
          <p:nvPr/>
        </p:nvSpPr>
        <p:spPr>
          <a:xfrm>
            <a:off x="299160" y="768960"/>
            <a:ext cx="11130120" cy="2202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Idea: Describe the permutations and the orientations of the cubies by 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unique natural numbers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.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Rectangle 245"/>
          <p:cNvSpPr/>
          <p:nvPr/>
        </p:nvSpPr>
        <p:spPr>
          <a:xfrm>
            <a:off x="509400" y="2286000"/>
            <a:ext cx="4976280" cy="411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Phase 1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Corner orientation coordinate 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a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Edge orientation coordinate 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b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E-Slice phase 1 coordinate 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c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7" name="Picture 246"/>
          <p:cNvPicPr/>
          <p:nvPr/>
        </p:nvPicPr>
        <p:blipFill>
          <a:blip r:embed="rId2"/>
          <a:stretch/>
        </p:blipFill>
        <p:spPr>
          <a:xfrm>
            <a:off x="685800" y="3789000"/>
            <a:ext cx="4313880" cy="386640"/>
          </a:xfrm>
          <a:prstGeom prst="rect">
            <a:avLst/>
          </a:prstGeom>
          <a:ln w="0">
            <a:noFill/>
          </a:ln>
        </p:spPr>
      </p:pic>
      <p:sp>
        <p:nvSpPr>
          <p:cNvPr id="248" name="Rectangle 247"/>
          <p:cNvSpPr/>
          <p:nvPr/>
        </p:nvSpPr>
        <p:spPr>
          <a:xfrm>
            <a:off x="6400800" y="2159280"/>
            <a:ext cx="4976280" cy="411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7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336600" y="0"/>
            <a:ext cx="9982440" cy="48960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b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2800" b="0" strike="noStrike" spc="-1">
                <a:solidFill>
                  <a:srgbClr val="000066"/>
                </a:solidFill>
                <a:latin typeface="Calibri"/>
                <a:ea typeface="Calibri"/>
              </a:rPr>
              <a:t>Kociemba’s Two-Phase Algorithm – coordinate-level representation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sldNum" idx="27"/>
          </p:nvPr>
        </p:nvSpPr>
        <p:spPr>
          <a:xfrm>
            <a:off x="11734920" y="6647040"/>
            <a:ext cx="125640" cy="15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66"/>
                </a:solidFill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0A0D1199-87BC-4983-B7B3-8F2E17BA9BE3}" type="slidenum">
              <a:rPr lang="en-US" sz="1200" b="0" strike="noStrike" spc="-1">
                <a:solidFill>
                  <a:srgbClr val="000066"/>
                </a:solidFill>
                <a:latin typeface="Calibri"/>
                <a:ea typeface="Calibri"/>
              </a:rPr>
              <a:t>42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1" name="Google Shape;66;p 40"/>
          <p:cNvSpPr/>
          <p:nvPr/>
        </p:nvSpPr>
        <p:spPr>
          <a:xfrm>
            <a:off x="286560" y="6540840"/>
            <a:ext cx="11801160" cy="369332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66"/>
                </a:solidFill>
                <a:latin typeface="Calibri"/>
                <a:ea typeface="Calibri"/>
              </a:rPr>
              <a:t>Scientific Computing: </a:t>
            </a:r>
            <a:r>
              <a:rPr lang="de-DE" sz="1200" b="0" strike="noStrike" spc="-1" dirty="0" err="1">
                <a:solidFill>
                  <a:srgbClr val="000066"/>
                </a:solidFill>
                <a:latin typeface="Calibri"/>
                <a:ea typeface="Calibri"/>
              </a:rPr>
              <a:t>Solving</a:t>
            </a:r>
            <a:r>
              <a:rPr lang="de-DE" sz="1200" b="0" strike="noStrike" spc="-1" dirty="0">
                <a:solidFill>
                  <a:srgbClr val="000066"/>
                </a:solidFill>
                <a:latin typeface="Calibri"/>
                <a:ea typeface="Calibri"/>
              </a:rPr>
              <a:t> Rubiks Cube                                                                               Michal                                                                                    TU Berlin / Zuse Institute Berlin (ZIB)  </a:t>
            </a:r>
            <a:endParaRPr lang="en-US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Rectangle 251"/>
          <p:cNvSpPr/>
          <p:nvPr/>
        </p:nvSpPr>
        <p:spPr>
          <a:xfrm>
            <a:off x="299160" y="768960"/>
            <a:ext cx="11130120" cy="2202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Idea: Describe the permutations and the orientations of the cubies by 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unique natural numbers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.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Rectangle 252"/>
          <p:cNvSpPr/>
          <p:nvPr/>
        </p:nvSpPr>
        <p:spPr>
          <a:xfrm>
            <a:off x="509400" y="2286000"/>
            <a:ext cx="4976280" cy="411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Phase 1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Corner orientation coordinate 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a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Edge orientation coordinate 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b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E-Slice phase 1 coordinate 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c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Goal state of phase 1 is a 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cube from G1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, any cube from G1 has the same unique phase 1 coordinates (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a,b,c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) = (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a0,b0,c0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4" name="Picture 253"/>
          <p:cNvPicPr/>
          <p:nvPr/>
        </p:nvPicPr>
        <p:blipFill>
          <a:blip r:embed="rId2"/>
          <a:stretch/>
        </p:blipFill>
        <p:spPr>
          <a:xfrm>
            <a:off x="685800" y="3789000"/>
            <a:ext cx="4313880" cy="386640"/>
          </a:xfrm>
          <a:prstGeom prst="rect">
            <a:avLst/>
          </a:prstGeom>
          <a:ln w="0">
            <a:noFill/>
          </a:ln>
        </p:spPr>
      </p:pic>
      <p:sp>
        <p:nvSpPr>
          <p:cNvPr id="255" name="Rectangle 254"/>
          <p:cNvSpPr/>
          <p:nvPr/>
        </p:nvSpPr>
        <p:spPr>
          <a:xfrm>
            <a:off x="6400800" y="2159280"/>
            <a:ext cx="4976280" cy="411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7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6" name="Picture 255"/>
          <p:cNvPicPr/>
          <p:nvPr/>
        </p:nvPicPr>
        <p:blipFill>
          <a:blip r:embed="rId3"/>
          <a:stretch/>
        </p:blipFill>
        <p:spPr>
          <a:xfrm>
            <a:off x="6434280" y="3059640"/>
            <a:ext cx="2938320" cy="3112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336600" y="0"/>
            <a:ext cx="9982440" cy="48960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b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2800" b="0" strike="noStrike" spc="-1">
                <a:solidFill>
                  <a:srgbClr val="000066"/>
                </a:solidFill>
                <a:latin typeface="Calibri"/>
                <a:ea typeface="Calibri"/>
              </a:rPr>
              <a:t>Kociemba’s Two-Phase Algorithm– coordinate-level representation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sldNum" idx="28"/>
          </p:nvPr>
        </p:nvSpPr>
        <p:spPr>
          <a:xfrm>
            <a:off x="11734920" y="6647040"/>
            <a:ext cx="125640" cy="15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66"/>
                </a:solidFill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544EC290-97A1-43FF-9682-1826FC1BE44B}" type="slidenum">
              <a:rPr lang="en-US" sz="1200" b="0" strike="noStrike" spc="-1">
                <a:solidFill>
                  <a:srgbClr val="000066"/>
                </a:solidFill>
                <a:latin typeface="Calibri"/>
                <a:ea typeface="Calibri"/>
              </a:rPr>
              <a:t>43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9" name="Google Shape;66;p 39"/>
          <p:cNvSpPr/>
          <p:nvPr/>
        </p:nvSpPr>
        <p:spPr>
          <a:xfrm>
            <a:off x="286560" y="6540840"/>
            <a:ext cx="11801160" cy="369332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66"/>
                </a:solidFill>
                <a:latin typeface="Calibri"/>
                <a:ea typeface="Calibri"/>
              </a:rPr>
              <a:t>Scientific Computing: </a:t>
            </a:r>
            <a:r>
              <a:rPr lang="de-DE" sz="1200" b="0" strike="noStrike" spc="-1" dirty="0" err="1">
                <a:solidFill>
                  <a:srgbClr val="000066"/>
                </a:solidFill>
                <a:latin typeface="Calibri"/>
                <a:ea typeface="Calibri"/>
              </a:rPr>
              <a:t>Solving</a:t>
            </a:r>
            <a:r>
              <a:rPr lang="de-DE" sz="1200" b="0" strike="noStrike" spc="-1" dirty="0">
                <a:solidFill>
                  <a:srgbClr val="000066"/>
                </a:solidFill>
                <a:latin typeface="Calibri"/>
                <a:ea typeface="Calibri"/>
              </a:rPr>
              <a:t> Rubiks Cube                                                                               Michal                                                                                    TU Berlin / Zuse Institute Berlin (ZIB)  </a:t>
            </a:r>
            <a:endParaRPr lang="en-US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Rectangle 259"/>
          <p:cNvSpPr/>
          <p:nvPr/>
        </p:nvSpPr>
        <p:spPr>
          <a:xfrm>
            <a:off x="299160" y="768960"/>
            <a:ext cx="11130120" cy="2202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Idea: Describe the permutations and the orientations of the cubies by 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unique natural numbers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.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Rectangle 260"/>
          <p:cNvSpPr/>
          <p:nvPr/>
        </p:nvSpPr>
        <p:spPr>
          <a:xfrm>
            <a:off x="509400" y="2286000"/>
            <a:ext cx="4976280" cy="411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Phase 1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Corner orientation coordinate 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a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Edge orientation coordinate 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b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E-Slice phase 1 coordinate 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c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Goal state of phase 1 is a 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cube from G1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, any cube from G1 has the same unique phase 1 coordinates (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a,b,c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) = (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a0,b0,c0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Problem space of phase 1 consists of 2,217,093,120 different states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2" name="Picture 261"/>
          <p:cNvPicPr/>
          <p:nvPr/>
        </p:nvPicPr>
        <p:blipFill>
          <a:blip r:embed="rId2"/>
          <a:stretch/>
        </p:blipFill>
        <p:spPr>
          <a:xfrm>
            <a:off x="685800" y="3789000"/>
            <a:ext cx="4313880" cy="386640"/>
          </a:xfrm>
          <a:prstGeom prst="rect">
            <a:avLst/>
          </a:prstGeom>
          <a:ln w="0">
            <a:noFill/>
          </a:ln>
        </p:spPr>
      </p:pic>
      <p:sp>
        <p:nvSpPr>
          <p:cNvPr id="263" name="Rectangle 262"/>
          <p:cNvSpPr/>
          <p:nvPr/>
        </p:nvSpPr>
        <p:spPr>
          <a:xfrm>
            <a:off x="6400800" y="2159280"/>
            <a:ext cx="4976280" cy="411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7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336600" y="0"/>
            <a:ext cx="9982440" cy="48960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b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2800" b="0" strike="noStrike" spc="-1">
                <a:solidFill>
                  <a:srgbClr val="000066"/>
                </a:solidFill>
                <a:latin typeface="Calibri"/>
                <a:ea typeface="Calibri"/>
              </a:rPr>
              <a:t>Kociemba’s Two-Phase Algorithm – coordinate-level representation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sldNum" idx="29"/>
          </p:nvPr>
        </p:nvSpPr>
        <p:spPr>
          <a:xfrm>
            <a:off x="11734920" y="6647040"/>
            <a:ext cx="125640" cy="15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66"/>
                </a:solidFill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F0FB48E6-40A8-407C-A8B3-8A8B577F0C3D}" type="slidenum">
              <a:rPr lang="en-US" sz="1200" b="0" strike="noStrike" spc="-1">
                <a:solidFill>
                  <a:srgbClr val="000066"/>
                </a:solidFill>
                <a:latin typeface="Calibri"/>
                <a:ea typeface="Calibri"/>
              </a:rPr>
              <a:t>44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6" name="Google Shape;66;p 38"/>
          <p:cNvSpPr/>
          <p:nvPr/>
        </p:nvSpPr>
        <p:spPr>
          <a:xfrm>
            <a:off x="286560" y="6540840"/>
            <a:ext cx="11801160" cy="369332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66"/>
                </a:solidFill>
                <a:latin typeface="Calibri"/>
                <a:ea typeface="Calibri"/>
              </a:rPr>
              <a:t>Scientific Computing: </a:t>
            </a:r>
            <a:r>
              <a:rPr lang="de-DE" sz="1200" b="0" strike="noStrike" spc="-1" dirty="0" err="1">
                <a:solidFill>
                  <a:srgbClr val="000066"/>
                </a:solidFill>
                <a:latin typeface="Calibri"/>
                <a:ea typeface="Calibri"/>
              </a:rPr>
              <a:t>Solving</a:t>
            </a:r>
            <a:r>
              <a:rPr lang="de-DE" sz="1200" b="0" strike="noStrike" spc="-1" dirty="0">
                <a:solidFill>
                  <a:srgbClr val="000066"/>
                </a:solidFill>
                <a:latin typeface="Calibri"/>
                <a:ea typeface="Calibri"/>
              </a:rPr>
              <a:t> Rubiks Cube                                                                               Michal                                                                                    TU Berlin / Zuse Institute Berlin (ZIB)  </a:t>
            </a:r>
            <a:endParaRPr lang="en-US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Rectangle 266"/>
          <p:cNvSpPr/>
          <p:nvPr/>
        </p:nvSpPr>
        <p:spPr>
          <a:xfrm>
            <a:off x="299160" y="768960"/>
            <a:ext cx="11130120" cy="2202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Idea: Describe the permutations and the orientations of the cubies by 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unique natural numbers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.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Rectangle 267"/>
          <p:cNvSpPr/>
          <p:nvPr/>
        </p:nvSpPr>
        <p:spPr>
          <a:xfrm>
            <a:off x="509400" y="2286000"/>
            <a:ext cx="4976280" cy="411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Phase 1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Corner orientation coordinate 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a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Edge orientation coordinate 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b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E-Slice phase 1 coordinate 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c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Goal state of phase 1 is a 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cube from G1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, any cube from G1 has the same unique phase 1 coordinates (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a,b,c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) = (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a0,b0,c0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Problem space of phase 1 consists of 2,217,093,120 different states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9" name="Picture 268"/>
          <p:cNvPicPr/>
          <p:nvPr/>
        </p:nvPicPr>
        <p:blipFill>
          <a:blip r:embed="rId2"/>
          <a:stretch/>
        </p:blipFill>
        <p:spPr>
          <a:xfrm>
            <a:off x="685800" y="3789000"/>
            <a:ext cx="4313880" cy="386640"/>
          </a:xfrm>
          <a:prstGeom prst="rect">
            <a:avLst/>
          </a:prstGeom>
          <a:ln w="0">
            <a:noFill/>
          </a:ln>
        </p:spPr>
      </p:pic>
      <p:sp>
        <p:nvSpPr>
          <p:cNvPr id="270" name="Rectangle 269"/>
          <p:cNvSpPr/>
          <p:nvPr/>
        </p:nvSpPr>
        <p:spPr>
          <a:xfrm>
            <a:off x="6400800" y="2159280"/>
            <a:ext cx="4976280" cy="411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Phase 2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Corner permutation coordinate 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a’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Edge permutation coordinate 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b’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E-Slice phase 2 coordinate 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c’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7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336600" y="0"/>
            <a:ext cx="9982440" cy="48960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b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2800" b="0" strike="noStrike" spc="-1">
                <a:solidFill>
                  <a:srgbClr val="000066"/>
                </a:solidFill>
                <a:latin typeface="Calibri"/>
                <a:ea typeface="Calibri"/>
              </a:rPr>
              <a:t>Kociemba’s Two-Phase Algorithm – coordinate-level representation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sldNum" idx="30"/>
          </p:nvPr>
        </p:nvSpPr>
        <p:spPr>
          <a:xfrm>
            <a:off x="11734920" y="6647040"/>
            <a:ext cx="125640" cy="15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66"/>
                </a:solidFill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0E4BE660-E505-4129-B703-B0E1B9FAE176}" type="slidenum">
              <a:rPr lang="en-US" sz="1200" b="0" strike="noStrike" spc="-1">
                <a:solidFill>
                  <a:srgbClr val="000066"/>
                </a:solidFill>
                <a:latin typeface="Calibri"/>
                <a:ea typeface="Calibri"/>
              </a:rPr>
              <a:t>45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3" name="Google Shape;66;p 7"/>
          <p:cNvSpPr/>
          <p:nvPr/>
        </p:nvSpPr>
        <p:spPr>
          <a:xfrm>
            <a:off x="286560" y="6540840"/>
            <a:ext cx="11801160" cy="369332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66"/>
                </a:solidFill>
                <a:latin typeface="Calibri"/>
                <a:ea typeface="Calibri"/>
              </a:rPr>
              <a:t>Scientific Computing: </a:t>
            </a:r>
            <a:r>
              <a:rPr lang="de-DE" sz="1200" b="0" strike="noStrike" spc="-1" dirty="0" err="1">
                <a:solidFill>
                  <a:srgbClr val="000066"/>
                </a:solidFill>
                <a:latin typeface="Calibri"/>
                <a:ea typeface="Calibri"/>
              </a:rPr>
              <a:t>Solving</a:t>
            </a:r>
            <a:r>
              <a:rPr lang="de-DE" sz="1200" b="0" strike="noStrike" spc="-1" dirty="0">
                <a:solidFill>
                  <a:srgbClr val="000066"/>
                </a:solidFill>
                <a:latin typeface="Calibri"/>
                <a:ea typeface="Calibri"/>
              </a:rPr>
              <a:t> Rubiks Cube                                                                               Michal                                                                                    TU Berlin / Zuse Institute Berlin (ZIB)  </a:t>
            </a:r>
            <a:endParaRPr lang="en-US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299160" y="768960"/>
            <a:ext cx="11130120" cy="2202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Idea: Describe the permutations and the orientations of the cubies by 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unique natural numbers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.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Rectangle 274"/>
          <p:cNvSpPr/>
          <p:nvPr/>
        </p:nvSpPr>
        <p:spPr>
          <a:xfrm>
            <a:off x="509400" y="2286000"/>
            <a:ext cx="4976280" cy="411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Phase 1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Corner orientation coordinate 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a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Edge orientation coordinate 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b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E-Slice phase 1 coordinate 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c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Goal state of phase 1 is a 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cube from G1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, any cube from G1 has the same unique phase 1 coordinates (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a,b,c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) = (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a0,b0,c0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Problem space of phase 1 consists of 2,217,093,120 different states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6" name="Picture 275"/>
          <p:cNvPicPr/>
          <p:nvPr/>
        </p:nvPicPr>
        <p:blipFill>
          <a:blip r:embed="rId2"/>
          <a:stretch/>
        </p:blipFill>
        <p:spPr>
          <a:xfrm>
            <a:off x="685800" y="3789000"/>
            <a:ext cx="4313880" cy="386640"/>
          </a:xfrm>
          <a:prstGeom prst="rect">
            <a:avLst/>
          </a:prstGeom>
          <a:ln w="0">
            <a:noFill/>
          </a:ln>
        </p:spPr>
      </p:pic>
      <p:sp>
        <p:nvSpPr>
          <p:cNvPr id="277" name="Rectangle 276"/>
          <p:cNvSpPr/>
          <p:nvPr/>
        </p:nvSpPr>
        <p:spPr>
          <a:xfrm>
            <a:off x="6400800" y="2159280"/>
            <a:ext cx="4976280" cy="411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Phase 2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Corner permutation coordinate 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a’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Edge permutation coordinate 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b’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E-Slice phase 2 coordinate 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c’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7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8" name="Picture 277"/>
          <p:cNvPicPr/>
          <p:nvPr/>
        </p:nvPicPr>
        <p:blipFill>
          <a:blip r:embed="rId3"/>
          <a:stretch/>
        </p:blipFill>
        <p:spPr>
          <a:xfrm>
            <a:off x="9144000" y="4026240"/>
            <a:ext cx="2057400" cy="2145960"/>
          </a:xfrm>
          <a:prstGeom prst="rect">
            <a:avLst/>
          </a:prstGeom>
          <a:ln w="0">
            <a:noFill/>
          </a:ln>
        </p:spPr>
      </p:pic>
      <p:pic>
        <p:nvPicPr>
          <p:cNvPr id="279" name="Picture 278"/>
          <p:cNvPicPr/>
          <p:nvPr/>
        </p:nvPicPr>
        <p:blipFill>
          <a:blip r:embed="rId4"/>
          <a:stretch/>
        </p:blipFill>
        <p:spPr>
          <a:xfrm>
            <a:off x="6629400" y="4101840"/>
            <a:ext cx="1985040" cy="2070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336600" y="0"/>
            <a:ext cx="9982440" cy="48960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b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2800" b="0" strike="noStrike" spc="-1">
                <a:solidFill>
                  <a:srgbClr val="000066"/>
                </a:solidFill>
                <a:latin typeface="Calibri"/>
                <a:ea typeface="Calibri"/>
              </a:rPr>
              <a:t>Kociemba’s Two-Phase Algorithm – coordinate-level representation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sldNum" idx="31"/>
          </p:nvPr>
        </p:nvSpPr>
        <p:spPr>
          <a:xfrm>
            <a:off x="11734920" y="6647040"/>
            <a:ext cx="125640" cy="15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66"/>
                </a:solidFill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59388ED5-57D0-479B-AE64-634CBFC9FB8F}" type="slidenum">
              <a:rPr lang="en-US" sz="1200" b="0" strike="noStrike" spc="-1">
                <a:solidFill>
                  <a:srgbClr val="000066"/>
                </a:solidFill>
                <a:latin typeface="Calibri"/>
                <a:ea typeface="Calibri"/>
              </a:rPr>
              <a:t>46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2" name="Google Shape;66;p 37"/>
          <p:cNvSpPr/>
          <p:nvPr/>
        </p:nvSpPr>
        <p:spPr>
          <a:xfrm>
            <a:off x="286560" y="6540840"/>
            <a:ext cx="11801160" cy="369332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66"/>
                </a:solidFill>
                <a:latin typeface="Calibri"/>
                <a:ea typeface="Calibri"/>
              </a:rPr>
              <a:t>Scientific Computing: </a:t>
            </a:r>
            <a:r>
              <a:rPr lang="de-DE" sz="1200" b="0" strike="noStrike" spc="-1" dirty="0" err="1">
                <a:solidFill>
                  <a:srgbClr val="000066"/>
                </a:solidFill>
                <a:latin typeface="Calibri"/>
                <a:ea typeface="Calibri"/>
              </a:rPr>
              <a:t>Solving</a:t>
            </a:r>
            <a:r>
              <a:rPr lang="de-DE" sz="1200" b="0" strike="noStrike" spc="-1" dirty="0">
                <a:solidFill>
                  <a:srgbClr val="000066"/>
                </a:solidFill>
                <a:latin typeface="Calibri"/>
                <a:ea typeface="Calibri"/>
              </a:rPr>
              <a:t> Rubiks Cube                                                                               Michal                                                                                    TU Berlin / Zuse Institute Berlin (ZIB)  </a:t>
            </a:r>
            <a:endParaRPr lang="en-US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Rectangle 282"/>
          <p:cNvSpPr/>
          <p:nvPr/>
        </p:nvSpPr>
        <p:spPr>
          <a:xfrm>
            <a:off x="299160" y="768960"/>
            <a:ext cx="11130120" cy="2202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Idea: Describe the permutations and the orientations of the cubies by 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unique natural numbers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.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Rectangle 283"/>
          <p:cNvSpPr/>
          <p:nvPr/>
        </p:nvSpPr>
        <p:spPr>
          <a:xfrm>
            <a:off x="509400" y="2286000"/>
            <a:ext cx="4976280" cy="411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Phase 1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Corner orientation coordinate 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a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Edge orientation coordinate 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b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E-Slice phase 1 coordinate 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c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Goal state of phase 1 is a 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cube from G1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, any cube from G1 has the same unique phase 1 coordinates (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a,b,c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) = (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a0,b0,c0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Problem space of phase 1 consists of 2,217,093,120 different states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5" name="Picture 284"/>
          <p:cNvPicPr/>
          <p:nvPr/>
        </p:nvPicPr>
        <p:blipFill>
          <a:blip r:embed="rId2"/>
          <a:stretch/>
        </p:blipFill>
        <p:spPr>
          <a:xfrm>
            <a:off x="685800" y="3789000"/>
            <a:ext cx="4313880" cy="386640"/>
          </a:xfrm>
          <a:prstGeom prst="rect">
            <a:avLst/>
          </a:prstGeom>
          <a:ln w="0">
            <a:noFill/>
          </a:ln>
        </p:spPr>
      </p:pic>
      <p:sp>
        <p:nvSpPr>
          <p:cNvPr id="286" name="Rectangle 285"/>
          <p:cNvSpPr/>
          <p:nvPr/>
        </p:nvSpPr>
        <p:spPr>
          <a:xfrm>
            <a:off x="6400800" y="2159280"/>
            <a:ext cx="4976280" cy="411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Phase 2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Corner permutation coordinate 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a’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Edge permutation coordinate 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b’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E-Slice phase 2 coordinate 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c’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7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7" name="Picture 286"/>
          <p:cNvPicPr/>
          <p:nvPr/>
        </p:nvPicPr>
        <p:blipFill>
          <a:blip r:embed="rId3"/>
          <a:stretch/>
        </p:blipFill>
        <p:spPr>
          <a:xfrm>
            <a:off x="6601320" y="3817440"/>
            <a:ext cx="4370760" cy="328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336600" y="0"/>
            <a:ext cx="9982440" cy="48960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b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2800" b="0" strike="noStrike" spc="-1">
                <a:solidFill>
                  <a:srgbClr val="000066"/>
                </a:solidFill>
                <a:latin typeface="Calibri"/>
                <a:ea typeface="Calibri"/>
              </a:rPr>
              <a:t>Kociemba’s Two-Phase Algorithm – coordinate-level representation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sldNum" idx="32"/>
          </p:nvPr>
        </p:nvSpPr>
        <p:spPr>
          <a:xfrm>
            <a:off x="11734920" y="6647040"/>
            <a:ext cx="125640" cy="15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66"/>
                </a:solidFill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C8C55696-4A7D-4B0B-938A-886E91EBBFDA}" type="slidenum">
              <a:rPr lang="en-US" sz="1200" b="0" strike="noStrike" spc="-1">
                <a:solidFill>
                  <a:srgbClr val="000066"/>
                </a:solidFill>
                <a:latin typeface="Calibri"/>
                <a:ea typeface="Calibri"/>
              </a:rPr>
              <a:t>47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0" name="Google Shape;66;p 36"/>
          <p:cNvSpPr/>
          <p:nvPr/>
        </p:nvSpPr>
        <p:spPr>
          <a:xfrm>
            <a:off x="286560" y="6540840"/>
            <a:ext cx="11801160" cy="369332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66"/>
                </a:solidFill>
                <a:latin typeface="Calibri"/>
                <a:ea typeface="Calibri"/>
              </a:rPr>
              <a:t>Scientific Computing: </a:t>
            </a:r>
            <a:r>
              <a:rPr lang="de-DE" sz="1200" b="0" strike="noStrike" spc="-1" dirty="0" err="1">
                <a:solidFill>
                  <a:srgbClr val="000066"/>
                </a:solidFill>
                <a:latin typeface="Calibri"/>
                <a:ea typeface="Calibri"/>
              </a:rPr>
              <a:t>Solving</a:t>
            </a:r>
            <a:r>
              <a:rPr lang="de-DE" sz="1200" b="0" strike="noStrike" spc="-1" dirty="0">
                <a:solidFill>
                  <a:srgbClr val="000066"/>
                </a:solidFill>
                <a:latin typeface="Calibri"/>
                <a:ea typeface="Calibri"/>
              </a:rPr>
              <a:t> Rubiks Cube                                                                               Michal                                                                                    TU Berlin / Zuse Institute Berlin (ZIB)  </a:t>
            </a:r>
            <a:endParaRPr lang="en-US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Rectangle 290"/>
          <p:cNvSpPr/>
          <p:nvPr/>
        </p:nvSpPr>
        <p:spPr>
          <a:xfrm>
            <a:off x="299160" y="768960"/>
            <a:ext cx="11130120" cy="2202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Idea: Describe the permutations and the orientations of the cubies by 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unique natural numbers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.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Rectangle 291"/>
          <p:cNvSpPr/>
          <p:nvPr/>
        </p:nvSpPr>
        <p:spPr>
          <a:xfrm>
            <a:off x="509400" y="2286000"/>
            <a:ext cx="4976280" cy="411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Phase 1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Corner orientation coordinate 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a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Edge orientation coordinate 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b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E-Slice phase 1 coordinate 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c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Goal state of phase 1 is a 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cube from G1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, any cube from G1 has the same unique phase 1 coordinates (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a,b,c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) = (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a0,b0,c0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Problem space of phase 1 consists of 2,217,093,120 different states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3" name="Picture 292"/>
          <p:cNvPicPr/>
          <p:nvPr/>
        </p:nvPicPr>
        <p:blipFill>
          <a:blip r:embed="rId2"/>
          <a:stretch/>
        </p:blipFill>
        <p:spPr>
          <a:xfrm>
            <a:off x="685800" y="3789000"/>
            <a:ext cx="4313880" cy="386640"/>
          </a:xfrm>
          <a:prstGeom prst="rect">
            <a:avLst/>
          </a:prstGeom>
          <a:ln w="0">
            <a:noFill/>
          </a:ln>
        </p:spPr>
      </p:pic>
      <p:sp>
        <p:nvSpPr>
          <p:cNvPr id="294" name="Rectangle 293"/>
          <p:cNvSpPr/>
          <p:nvPr/>
        </p:nvSpPr>
        <p:spPr>
          <a:xfrm>
            <a:off x="6400800" y="2159280"/>
            <a:ext cx="4976280" cy="411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Phase 2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Corner permutation coordinate 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a’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Edge permutation coordinate 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b’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E-Slice phase 2 coordinate 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c’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7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Goal state of phase2 is a 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solved cube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 with unique phase 2 coordinates (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a’,b’,c’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) = (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a0’,b0’,c0’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5" name="Picture 294"/>
          <p:cNvPicPr/>
          <p:nvPr/>
        </p:nvPicPr>
        <p:blipFill>
          <a:blip r:embed="rId3"/>
          <a:stretch/>
        </p:blipFill>
        <p:spPr>
          <a:xfrm>
            <a:off x="6601320" y="3817440"/>
            <a:ext cx="4370760" cy="328320"/>
          </a:xfrm>
          <a:prstGeom prst="rect">
            <a:avLst/>
          </a:prstGeom>
          <a:ln w="0">
            <a:noFill/>
          </a:ln>
        </p:spPr>
      </p:pic>
      <p:pic>
        <p:nvPicPr>
          <p:cNvPr id="296" name="Picture 295"/>
          <p:cNvPicPr/>
          <p:nvPr/>
        </p:nvPicPr>
        <p:blipFill>
          <a:blip r:embed="rId4"/>
          <a:stretch/>
        </p:blipFill>
        <p:spPr>
          <a:xfrm>
            <a:off x="457200" y="1486080"/>
            <a:ext cx="4771800" cy="5054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336600" y="0"/>
            <a:ext cx="9982440" cy="48960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b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2800" b="0" strike="noStrike" spc="-1">
                <a:solidFill>
                  <a:srgbClr val="000066"/>
                </a:solidFill>
                <a:latin typeface="Calibri"/>
                <a:ea typeface="Calibri"/>
              </a:rPr>
              <a:t>Kociemba’s Two-Phase Algorithm – coordinate-level representation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sldNum" idx="33"/>
          </p:nvPr>
        </p:nvSpPr>
        <p:spPr>
          <a:xfrm>
            <a:off x="11734920" y="6647040"/>
            <a:ext cx="125640" cy="15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66"/>
                </a:solidFill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7641267-8FD2-43AA-BBAA-BE03A58F5C14}" type="slidenum">
              <a:rPr lang="en-US" sz="1200" b="0" strike="noStrike" spc="-1">
                <a:solidFill>
                  <a:srgbClr val="000066"/>
                </a:solidFill>
                <a:latin typeface="Calibri"/>
                <a:ea typeface="Calibri"/>
              </a:rPr>
              <a:t>48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9" name="Google Shape;66;p 35"/>
          <p:cNvSpPr/>
          <p:nvPr/>
        </p:nvSpPr>
        <p:spPr>
          <a:xfrm>
            <a:off x="286560" y="6540840"/>
            <a:ext cx="11801160" cy="369332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66"/>
                </a:solidFill>
                <a:latin typeface="Calibri"/>
                <a:ea typeface="Calibri"/>
              </a:rPr>
              <a:t>Scientific Computing: </a:t>
            </a:r>
            <a:r>
              <a:rPr lang="de-DE" sz="1200" b="0" strike="noStrike" spc="-1" dirty="0" err="1">
                <a:solidFill>
                  <a:srgbClr val="000066"/>
                </a:solidFill>
                <a:latin typeface="Calibri"/>
                <a:ea typeface="Calibri"/>
              </a:rPr>
              <a:t>Solving</a:t>
            </a:r>
            <a:r>
              <a:rPr lang="de-DE" sz="1200" b="0" strike="noStrike" spc="-1" dirty="0">
                <a:solidFill>
                  <a:srgbClr val="000066"/>
                </a:solidFill>
                <a:latin typeface="Calibri"/>
                <a:ea typeface="Calibri"/>
              </a:rPr>
              <a:t> Rubiks Cube                                                                               Michal                                                                                    TU Berlin / Zuse Institute Berlin (ZIB)  </a:t>
            </a:r>
            <a:endParaRPr lang="en-US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Rectangle 299"/>
          <p:cNvSpPr/>
          <p:nvPr/>
        </p:nvSpPr>
        <p:spPr>
          <a:xfrm>
            <a:off x="299160" y="768960"/>
            <a:ext cx="11130120" cy="2202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Idea: Describe the permutations and the orientations of the cubies by 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unique natural numbers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. 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Rectangle 300"/>
          <p:cNvSpPr/>
          <p:nvPr/>
        </p:nvSpPr>
        <p:spPr>
          <a:xfrm>
            <a:off x="509400" y="2286000"/>
            <a:ext cx="4976280" cy="411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Phase 1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Corner orientation coordinate 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a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Edge orientation coordinate 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b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E-Slice phase 1 coordinate 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c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Goal state of phase 1 is a 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cube from G1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, any cube from G1 has the same unique phase 1 coordinates (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a,b,c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) = (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a0,b0,c0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Problem space of phase 1 consists of 2,217,093,120 different states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2" name="Picture 301"/>
          <p:cNvPicPr/>
          <p:nvPr/>
        </p:nvPicPr>
        <p:blipFill>
          <a:blip r:embed="rId2"/>
          <a:stretch/>
        </p:blipFill>
        <p:spPr>
          <a:xfrm>
            <a:off x="685800" y="3789000"/>
            <a:ext cx="4313880" cy="386640"/>
          </a:xfrm>
          <a:prstGeom prst="rect">
            <a:avLst/>
          </a:prstGeom>
          <a:ln w="0">
            <a:noFill/>
          </a:ln>
        </p:spPr>
      </p:pic>
      <p:sp>
        <p:nvSpPr>
          <p:cNvPr id="303" name="Rectangle 302"/>
          <p:cNvSpPr/>
          <p:nvPr/>
        </p:nvSpPr>
        <p:spPr>
          <a:xfrm>
            <a:off x="6400800" y="2159280"/>
            <a:ext cx="4976280" cy="420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Phase 2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Corner permutation coordinate 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a’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Edge permutation coordinate 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b’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E-Slice phase 2 coordinate 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c’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7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Goal state of phase2 is a </a:t>
            </a:r>
            <a:r>
              <a:rPr lang="en-US" sz="2000" b="0" strike="noStrike" spc="-1">
                <a:solidFill>
                  <a:srgbClr val="3465A4"/>
                </a:solidFill>
                <a:latin typeface="Arial"/>
                <a:ea typeface="Noto Sans CJK SC"/>
              </a:rPr>
              <a:t>solved cube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 with unique phase 2 coordinates (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a’,b’,c’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) = (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a0’,b0’,c0’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)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Problem space of phase 2 consists 19,508,428,800 different states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4" name="Picture 303"/>
          <p:cNvPicPr/>
          <p:nvPr/>
        </p:nvPicPr>
        <p:blipFill>
          <a:blip r:embed="rId3"/>
          <a:stretch/>
        </p:blipFill>
        <p:spPr>
          <a:xfrm>
            <a:off x="6601320" y="3817440"/>
            <a:ext cx="4370760" cy="328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336600" y="0"/>
            <a:ext cx="9982440" cy="48960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b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2800" b="0" strike="noStrike" spc="-1">
                <a:solidFill>
                  <a:srgbClr val="000066"/>
                </a:solidFill>
                <a:latin typeface="Calibri"/>
                <a:ea typeface="Calibri"/>
              </a:rPr>
              <a:t>Kociemba’s Two-Phase Algorithm – Performance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sldNum" idx="34"/>
          </p:nvPr>
        </p:nvSpPr>
        <p:spPr>
          <a:xfrm>
            <a:off x="11734920" y="6647040"/>
            <a:ext cx="125640" cy="15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66"/>
                </a:solidFill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0D983353-E014-40FE-8E85-58AB91E9726C}" type="slidenum">
              <a:rPr lang="en-US" sz="1200" b="0" strike="noStrike" spc="-1">
                <a:solidFill>
                  <a:srgbClr val="000066"/>
                </a:solidFill>
                <a:latin typeface="Calibri"/>
                <a:ea typeface="Calibri"/>
              </a:rPr>
              <a:t>49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7" name="Google Shape;66;p 13"/>
          <p:cNvSpPr/>
          <p:nvPr/>
        </p:nvSpPr>
        <p:spPr>
          <a:xfrm>
            <a:off x="286560" y="6540840"/>
            <a:ext cx="11801160" cy="369332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66"/>
                </a:solidFill>
                <a:latin typeface="Calibri"/>
                <a:ea typeface="Calibri"/>
              </a:rPr>
              <a:t>Scientific Computing: </a:t>
            </a:r>
            <a:r>
              <a:rPr lang="de-DE" sz="1200" b="0" strike="noStrike" spc="-1" dirty="0" err="1">
                <a:solidFill>
                  <a:srgbClr val="000066"/>
                </a:solidFill>
                <a:latin typeface="Calibri"/>
                <a:ea typeface="Calibri"/>
              </a:rPr>
              <a:t>Solving</a:t>
            </a:r>
            <a:r>
              <a:rPr lang="de-DE" sz="1200" b="0" strike="noStrike" spc="-1" dirty="0">
                <a:solidFill>
                  <a:srgbClr val="000066"/>
                </a:solidFill>
                <a:latin typeface="Calibri"/>
                <a:ea typeface="Calibri"/>
              </a:rPr>
              <a:t> Rubiks Cube                                                                               Michal                                                                                    TU Berlin / Zuse Institute Berlin (ZIB)  </a:t>
            </a:r>
            <a:endParaRPr lang="en-US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Rectangle 307"/>
          <p:cNvSpPr/>
          <p:nvPr/>
        </p:nvSpPr>
        <p:spPr>
          <a:xfrm>
            <a:off x="457200" y="742680"/>
            <a:ext cx="7730640" cy="1771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100k random scrambles were investigated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The shortest solution required 14 moves, the longest 22.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The fastest solution computed in 12µs, the slowest in 58 ms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9" name="Picture 308"/>
          <p:cNvPicPr/>
          <p:nvPr/>
        </p:nvPicPr>
        <p:blipFill>
          <a:blip r:embed="rId2"/>
          <a:stretch/>
        </p:blipFill>
        <p:spPr>
          <a:xfrm>
            <a:off x="228600" y="2514600"/>
            <a:ext cx="5257080" cy="3285360"/>
          </a:xfrm>
          <a:prstGeom prst="rect">
            <a:avLst/>
          </a:prstGeom>
          <a:ln w="0">
            <a:noFill/>
          </a:ln>
        </p:spPr>
      </p:pic>
      <p:pic>
        <p:nvPicPr>
          <p:cNvPr id="310" name="Picture 309"/>
          <p:cNvPicPr/>
          <p:nvPr/>
        </p:nvPicPr>
        <p:blipFill>
          <a:blip r:embed="rId3"/>
          <a:stretch/>
        </p:blipFill>
        <p:spPr>
          <a:xfrm>
            <a:off x="5715000" y="2514600"/>
            <a:ext cx="5257080" cy="3285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84B75-E4E5-CF1E-ABEB-0F05CD0AA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58;p10">
            <a:extLst>
              <a:ext uri="{FF2B5EF4-FFF2-40B4-BE49-F238E27FC236}">
                <a16:creationId xmlns:a16="http://schemas.microsoft.com/office/drawing/2014/main" id="{A3F2DB20-A4B5-08C5-9064-CE10AA2C54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33074" y="2392199"/>
            <a:ext cx="9922802" cy="1036801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786384">
              <a:defRPr sz="3784"/>
            </a:lvl1pPr>
          </a:lstStyle>
          <a:p>
            <a:r>
              <a:rPr lang="de-DE" sz="3750" dirty="0"/>
              <a:t>Cube </a:t>
            </a:r>
            <a:r>
              <a:rPr lang="de-DE" sz="3750" dirty="0" err="1"/>
              <a:t>Topology</a:t>
            </a:r>
            <a:endParaRPr lang="en-US" dirty="0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E0680-B4F1-2EC5-32D4-C5022713396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688182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7CAD9-2B7A-C439-E15C-4DC4BD86F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58;p10">
            <a:extLst>
              <a:ext uri="{FF2B5EF4-FFF2-40B4-BE49-F238E27FC236}">
                <a16:creationId xmlns:a16="http://schemas.microsoft.com/office/drawing/2014/main" id="{0BCDA70D-278E-FF64-B88D-2882FFA880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33074" y="2392199"/>
            <a:ext cx="9922802" cy="1036801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786384">
              <a:defRPr sz="3784"/>
            </a:lvl1pPr>
          </a:lstStyle>
          <a:p>
            <a:r>
              <a:rPr lang="de-DE" sz="3750" dirty="0" err="1"/>
              <a:t>Neural</a:t>
            </a:r>
            <a:r>
              <a:rPr lang="de-DE" sz="3750" dirty="0"/>
              <a:t> Network Method</a:t>
            </a:r>
            <a:endParaRPr lang="en-US" dirty="0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8A12C8-5146-BBE1-D176-15196A682CE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741608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89275-1E2B-F125-8BBB-830E0BBFE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71;p12">
            <a:extLst>
              <a:ext uri="{FF2B5EF4-FFF2-40B4-BE49-F238E27FC236}">
                <a16:creationId xmlns:a16="http://schemas.microsoft.com/office/drawing/2014/main" id="{40CAB02D-E1D5-8A97-2AC4-FDB0F58253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6559" y="0"/>
            <a:ext cx="9984000" cy="491102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Idea</a:t>
            </a:r>
            <a:endParaRPr lang="en-US" dirty="0"/>
          </a:p>
        </p:txBody>
      </p:sp>
      <p:sp>
        <p:nvSpPr>
          <p:cNvPr id="129" name="Google Shape;73;p12">
            <a:extLst>
              <a:ext uri="{FF2B5EF4-FFF2-40B4-BE49-F238E27FC236}">
                <a16:creationId xmlns:a16="http://schemas.microsoft.com/office/drawing/2014/main" id="{8F76EF7E-D89A-8434-F87F-0037A6EEF3D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34833" y="6646959"/>
            <a:ext cx="127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51</a:t>
            </a:fld>
            <a:endParaRPr dirty="0"/>
          </a:p>
        </p:txBody>
      </p:sp>
      <p:sp>
        <p:nvSpPr>
          <p:cNvPr id="130" name="Google Shape;66;p11">
            <a:extLst>
              <a:ext uri="{FF2B5EF4-FFF2-40B4-BE49-F238E27FC236}">
                <a16:creationId xmlns:a16="http://schemas.microsoft.com/office/drawing/2014/main" id="{95756284-8569-13E3-229D-7063B4345485}"/>
              </a:ext>
            </a:extLst>
          </p:cNvPr>
          <p:cNvSpPr txBox="1"/>
          <p:nvPr/>
        </p:nvSpPr>
        <p:spPr>
          <a:xfrm>
            <a:off x="286699" y="6540750"/>
            <a:ext cx="11802602" cy="36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>
                <a:solidFill>
                  <a:srgbClr val="00006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Scientific Computing: </a:t>
            </a:r>
            <a:r>
              <a:rPr lang="de-DE" dirty="0" err="1"/>
              <a:t>Solving</a:t>
            </a:r>
            <a:r>
              <a:rPr lang="de-DE" dirty="0"/>
              <a:t> Rubiks Cube                                                                               Malte</a:t>
            </a:r>
            <a:r>
              <a:rPr dirty="0"/>
              <a:t>                                                                                    TU Berlin / </a:t>
            </a:r>
            <a:r>
              <a:rPr dirty="0" err="1"/>
              <a:t>Zuse</a:t>
            </a:r>
            <a:r>
              <a:rPr dirty="0"/>
              <a:t> Institute Berlin (ZIB)  </a:t>
            </a:r>
          </a:p>
        </p:txBody>
      </p:sp>
      <p:pic>
        <p:nvPicPr>
          <p:cNvPr id="3" name="Content Placeholder 48">
            <a:extLst>
              <a:ext uri="{FF2B5EF4-FFF2-40B4-BE49-F238E27FC236}">
                <a16:creationId xmlns:a16="http://schemas.microsoft.com/office/drawing/2014/main" id="{28D6C618-D3EA-EA6C-5191-B6DA7E0B2024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471" y="921488"/>
            <a:ext cx="7171058" cy="501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285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46AE2-FFBD-7572-0036-B696DF321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71;p12">
            <a:extLst>
              <a:ext uri="{FF2B5EF4-FFF2-40B4-BE49-F238E27FC236}">
                <a16:creationId xmlns:a16="http://schemas.microsoft.com/office/drawing/2014/main" id="{461530B6-63F8-18A7-5D9A-69F232B322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6559" y="0"/>
            <a:ext cx="9984000" cy="491102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Architecture</a:t>
            </a:r>
            <a:endParaRPr lang="en-US" dirty="0"/>
          </a:p>
        </p:txBody>
      </p:sp>
      <p:sp>
        <p:nvSpPr>
          <p:cNvPr id="129" name="Google Shape;73;p12">
            <a:extLst>
              <a:ext uri="{FF2B5EF4-FFF2-40B4-BE49-F238E27FC236}">
                <a16:creationId xmlns:a16="http://schemas.microsoft.com/office/drawing/2014/main" id="{56298CBF-1BD4-E3C9-840C-6AC8921BCE90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34833" y="6646959"/>
            <a:ext cx="127001" cy="15686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52</a:t>
            </a:fld>
            <a:endParaRPr dirty="0"/>
          </a:p>
        </p:txBody>
      </p:sp>
      <p:sp>
        <p:nvSpPr>
          <p:cNvPr id="130" name="Google Shape;66;p11">
            <a:extLst>
              <a:ext uri="{FF2B5EF4-FFF2-40B4-BE49-F238E27FC236}">
                <a16:creationId xmlns:a16="http://schemas.microsoft.com/office/drawing/2014/main" id="{8C1046B3-B247-7886-0C7F-33846F09ADBE}"/>
              </a:ext>
            </a:extLst>
          </p:cNvPr>
          <p:cNvSpPr txBox="1"/>
          <p:nvPr/>
        </p:nvSpPr>
        <p:spPr>
          <a:xfrm>
            <a:off x="286699" y="6540750"/>
            <a:ext cx="11802602" cy="36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>
                <a:solidFill>
                  <a:srgbClr val="00006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Scientific Computing: </a:t>
            </a:r>
            <a:r>
              <a:rPr lang="de-DE" dirty="0" err="1"/>
              <a:t>Solving</a:t>
            </a:r>
            <a:r>
              <a:rPr lang="de-DE" dirty="0"/>
              <a:t> Rubiks Cube                                                                               Malte</a:t>
            </a:r>
            <a:r>
              <a:rPr dirty="0"/>
              <a:t>                                                                                    TU Berlin / </a:t>
            </a:r>
            <a:r>
              <a:rPr dirty="0" err="1"/>
              <a:t>Zuse</a:t>
            </a:r>
            <a:r>
              <a:rPr dirty="0"/>
              <a:t> Institute Berlin (ZIB) 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E291783-F4A6-2689-204B-F07063DC0669}"/>
              </a:ext>
            </a:extLst>
          </p:cNvPr>
          <p:cNvSpPr>
            <a:spLocks noGrp="1"/>
          </p:cNvSpPr>
          <p:nvPr/>
        </p:nvSpPr>
        <p:spPr>
          <a:xfrm>
            <a:off x="393667" y="1614654"/>
            <a:ext cx="5181600" cy="3628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Neural network</a:t>
            </a:r>
          </a:p>
          <a:p>
            <a:endParaRPr lang="en-US" sz="2400" dirty="0"/>
          </a:p>
          <a:p>
            <a:r>
              <a:rPr lang="en-US" sz="2400" dirty="0"/>
              <a:t>Input: Vector of length 54</a:t>
            </a:r>
          </a:p>
          <a:p>
            <a:endParaRPr lang="en-US" sz="2400" dirty="0"/>
          </a:p>
          <a:p>
            <a:r>
              <a:rPr lang="en-US" sz="2400" dirty="0"/>
              <a:t>Output: number of moves to solve</a:t>
            </a:r>
          </a:p>
          <a:p>
            <a:endParaRPr lang="en-US" sz="2400" dirty="0"/>
          </a:p>
          <a:p>
            <a:r>
              <a:rPr lang="en-US" sz="2400" dirty="0"/>
              <a:t>Feedforward, 1 hidden layer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0982C58-F20A-2250-AA67-E3A25BE94654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701" y="1664654"/>
            <a:ext cx="5828632" cy="370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3048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A1C2C-E9A9-13C6-C3CF-D5AA092E5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71;p12">
            <a:extLst>
              <a:ext uri="{FF2B5EF4-FFF2-40B4-BE49-F238E27FC236}">
                <a16:creationId xmlns:a16="http://schemas.microsoft.com/office/drawing/2014/main" id="{39504B97-FB6A-01E7-1764-94AA6A96A1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6559" y="0"/>
            <a:ext cx="9984000" cy="491102"/>
          </a:xfrm>
          <a:prstGeom prst="rect">
            <a:avLst/>
          </a:prstGeom>
        </p:spPr>
        <p:txBody>
          <a:bodyPr/>
          <a:lstStyle/>
          <a:p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129" name="Google Shape;73;p12">
            <a:extLst>
              <a:ext uri="{FF2B5EF4-FFF2-40B4-BE49-F238E27FC236}">
                <a16:creationId xmlns:a16="http://schemas.microsoft.com/office/drawing/2014/main" id="{7924CE51-D4A5-555A-77F6-D908EAA3D82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34833" y="6646959"/>
            <a:ext cx="127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53</a:t>
            </a:fld>
            <a:endParaRPr dirty="0"/>
          </a:p>
        </p:txBody>
      </p:sp>
      <p:sp>
        <p:nvSpPr>
          <p:cNvPr id="130" name="Google Shape;66;p11">
            <a:extLst>
              <a:ext uri="{FF2B5EF4-FFF2-40B4-BE49-F238E27FC236}">
                <a16:creationId xmlns:a16="http://schemas.microsoft.com/office/drawing/2014/main" id="{1F25BA78-38F3-9A5A-DD31-24A3E23615BD}"/>
              </a:ext>
            </a:extLst>
          </p:cNvPr>
          <p:cNvSpPr txBox="1"/>
          <p:nvPr/>
        </p:nvSpPr>
        <p:spPr>
          <a:xfrm>
            <a:off x="286699" y="6540750"/>
            <a:ext cx="11802602" cy="36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>
                <a:solidFill>
                  <a:srgbClr val="00006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Scientific Computing: </a:t>
            </a:r>
            <a:r>
              <a:rPr lang="de-DE" dirty="0" err="1"/>
              <a:t>Solving</a:t>
            </a:r>
            <a:r>
              <a:rPr lang="de-DE" dirty="0"/>
              <a:t> Rubiks Cube                                                                               Malte</a:t>
            </a:r>
            <a:r>
              <a:rPr dirty="0"/>
              <a:t>                                                                                    TU Berlin / </a:t>
            </a:r>
            <a:r>
              <a:rPr dirty="0" err="1"/>
              <a:t>Zuse</a:t>
            </a:r>
            <a:r>
              <a:rPr dirty="0"/>
              <a:t> Institute Berlin (ZIB)  </a:t>
            </a:r>
          </a:p>
        </p:txBody>
      </p:sp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3BE44A0B-F064-0CFC-24DF-045088F85DF0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391" y="952737"/>
            <a:ext cx="5643218" cy="2438548"/>
          </a:xfrm>
          <a:prstGeom prst="rect">
            <a:avLst/>
          </a:prstGeom>
        </p:spPr>
      </p:pic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44EBBC02-499B-08FA-7A4F-FF7560C3E0F1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67" y="3585016"/>
            <a:ext cx="5322957" cy="232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809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AAFED-2282-1B88-75B0-963AE18FA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71;p12">
            <a:extLst>
              <a:ext uri="{FF2B5EF4-FFF2-40B4-BE49-F238E27FC236}">
                <a16:creationId xmlns:a16="http://schemas.microsoft.com/office/drawing/2014/main" id="{3E78BA43-6890-0EEC-7094-A2F4B8734D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6559" y="0"/>
            <a:ext cx="9984000" cy="491102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Reinforcement Learning</a:t>
            </a:r>
            <a:endParaRPr lang="en-US" dirty="0"/>
          </a:p>
        </p:txBody>
      </p:sp>
      <p:sp>
        <p:nvSpPr>
          <p:cNvPr id="129" name="Google Shape;73;p12">
            <a:extLst>
              <a:ext uri="{FF2B5EF4-FFF2-40B4-BE49-F238E27FC236}">
                <a16:creationId xmlns:a16="http://schemas.microsoft.com/office/drawing/2014/main" id="{556529E9-7FBA-3012-1C47-01A8E740B60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34833" y="6646959"/>
            <a:ext cx="127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54</a:t>
            </a:fld>
            <a:endParaRPr dirty="0"/>
          </a:p>
        </p:txBody>
      </p:sp>
      <p:sp>
        <p:nvSpPr>
          <p:cNvPr id="130" name="Google Shape;66;p11">
            <a:extLst>
              <a:ext uri="{FF2B5EF4-FFF2-40B4-BE49-F238E27FC236}">
                <a16:creationId xmlns:a16="http://schemas.microsoft.com/office/drawing/2014/main" id="{CD32737F-E582-DBA5-5054-569245A5DAE6}"/>
              </a:ext>
            </a:extLst>
          </p:cNvPr>
          <p:cNvSpPr txBox="1"/>
          <p:nvPr/>
        </p:nvSpPr>
        <p:spPr>
          <a:xfrm>
            <a:off x="286699" y="6540750"/>
            <a:ext cx="11802602" cy="36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>
                <a:solidFill>
                  <a:srgbClr val="00006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Scientific Computing: </a:t>
            </a:r>
            <a:r>
              <a:rPr lang="de-DE" dirty="0" err="1"/>
              <a:t>Solving</a:t>
            </a:r>
            <a:r>
              <a:rPr lang="de-DE" dirty="0"/>
              <a:t> Rubiks Cube                                                                               Malte</a:t>
            </a:r>
            <a:r>
              <a:rPr dirty="0"/>
              <a:t>                                                                                    TU Berlin / </a:t>
            </a:r>
            <a:r>
              <a:rPr dirty="0" err="1"/>
              <a:t>Zuse</a:t>
            </a:r>
            <a:r>
              <a:rPr dirty="0"/>
              <a:t> Institute Berlin (ZIB) 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CC526E3-ED30-F688-C60F-E639A3C05CDA}"/>
              </a:ext>
            </a:extLst>
          </p:cNvPr>
          <p:cNvSpPr>
            <a:spLocks noGrp="1"/>
          </p:cNvSpPr>
          <p:nvPr/>
        </p:nvSpPr>
        <p:spPr>
          <a:xfrm>
            <a:off x="336558" y="1793913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Training an agent</a:t>
            </a:r>
          </a:p>
          <a:p>
            <a:endParaRPr lang="en-US" sz="2400" dirty="0"/>
          </a:p>
          <a:p>
            <a:r>
              <a:rPr lang="en-US" sz="2400" dirty="0"/>
              <a:t>Inefficient reward</a:t>
            </a:r>
          </a:p>
          <a:p>
            <a:endParaRPr lang="en-US" sz="2400" dirty="0"/>
          </a:p>
          <a:p>
            <a:r>
              <a:rPr lang="en-US" sz="2400" dirty="0"/>
              <a:t>Local optima</a:t>
            </a:r>
          </a:p>
          <a:p>
            <a:endParaRPr lang="en-US" sz="2400" dirty="0"/>
          </a:p>
          <a:p>
            <a:r>
              <a:rPr lang="en-US" sz="2400" dirty="0"/>
              <a:t>To shallow network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0FF2EEB8-C685-B167-2538-EE19E0B3FF53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00" y="2233612"/>
            <a:ext cx="4572000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3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54598-5B24-3456-0850-2CB5CECDB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58;p10">
            <a:extLst>
              <a:ext uri="{FF2B5EF4-FFF2-40B4-BE49-F238E27FC236}">
                <a16:creationId xmlns:a16="http://schemas.microsoft.com/office/drawing/2014/main" id="{6031298D-3AFE-09DD-A25D-0A99751012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33074" y="2392199"/>
            <a:ext cx="9922802" cy="1036801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786384">
              <a:defRPr sz="3784"/>
            </a:lvl1pPr>
          </a:lstStyle>
          <a:p>
            <a:r>
              <a:rPr lang="de-DE" sz="3750" dirty="0" err="1"/>
              <a:t>Conclusion</a:t>
            </a:r>
            <a:endParaRPr lang="en-US" dirty="0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BA2EA8-4355-A1B1-081E-CCE7C37660B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178026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47C56-9149-2044-EAE3-F264E9932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71;p12">
            <a:extLst>
              <a:ext uri="{FF2B5EF4-FFF2-40B4-BE49-F238E27FC236}">
                <a16:creationId xmlns:a16="http://schemas.microsoft.com/office/drawing/2014/main" id="{F13B5251-D4E8-D466-D28F-782F1A197E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6559" y="0"/>
            <a:ext cx="9984000" cy="491102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Overall Performance</a:t>
            </a:r>
            <a:endParaRPr lang="en-US" dirty="0"/>
          </a:p>
        </p:txBody>
      </p:sp>
      <p:sp>
        <p:nvSpPr>
          <p:cNvPr id="129" name="Google Shape;73;p12">
            <a:extLst>
              <a:ext uri="{FF2B5EF4-FFF2-40B4-BE49-F238E27FC236}">
                <a16:creationId xmlns:a16="http://schemas.microsoft.com/office/drawing/2014/main" id="{D2E537FC-6CB7-736F-F6E3-1DB2D8A6E4C8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34833" y="6646959"/>
            <a:ext cx="127001" cy="15686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56</a:t>
            </a:fld>
            <a:endParaRPr dirty="0"/>
          </a:p>
        </p:txBody>
      </p:sp>
      <p:sp>
        <p:nvSpPr>
          <p:cNvPr id="130" name="Google Shape;66;p11">
            <a:extLst>
              <a:ext uri="{FF2B5EF4-FFF2-40B4-BE49-F238E27FC236}">
                <a16:creationId xmlns:a16="http://schemas.microsoft.com/office/drawing/2014/main" id="{D1628DC3-523D-23A8-8E87-32BC2752F34D}"/>
              </a:ext>
            </a:extLst>
          </p:cNvPr>
          <p:cNvSpPr txBox="1"/>
          <p:nvPr/>
        </p:nvSpPr>
        <p:spPr>
          <a:xfrm>
            <a:off x="286699" y="6540750"/>
            <a:ext cx="11802602" cy="36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>
                <a:solidFill>
                  <a:srgbClr val="00006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Scientific Computing: </a:t>
            </a:r>
            <a:r>
              <a:rPr lang="de-DE" dirty="0" err="1"/>
              <a:t>Solving</a:t>
            </a:r>
            <a:r>
              <a:rPr lang="de-DE" dirty="0"/>
              <a:t> Rubiks Cube                                                                               Malte</a:t>
            </a:r>
            <a:r>
              <a:rPr dirty="0"/>
              <a:t>                                                                                    TU Berlin / </a:t>
            </a:r>
            <a:r>
              <a:rPr dirty="0" err="1"/>
              <a:t>Zuse</a:t>
            </a:r>
            <a:r>
              <a:rPr dirty="0"/>
              <a:t> Institute Berlin (ZIB) 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08F6DF7-4947-8965-23CB-4A2EA46119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440754"/>
              </p:ext>
            </p:extLst>
          </p:nvPr>
        </p:nvGraphicFramePr>
        <p:xfrm>
          <a:off x="2097529" y="1668817"/>
          <a:ext cx="7996941" cy="35203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65647">
                  <a:extLst>
                    <a:ext uri="{9D8B030D-6E8A-4147-A177-3AD203B41FA5}">
                      <a16:colId xmlns:a16="http://schemas.microsoft.com/office/drawing/2014/main" val="122958385"/>
                    </a:ext>
                  </a:extLst>
                </a:gridCol>
                <a:gridCol w="2665647">
                  <a:extLst>
                    <a:ext uri="{9D8B030D-6E8A-4147-A177-3AD203B41FA5}">
                      <a16:colId xmlns:a16="http://schemas.microsoft.com/office/drawing/2014/main" val="1720765911"/>
                    </a:ext>
                  </a:extLst>
                </a:gridCol>
                <a:gridCol w="2665647">
                  <a:extLst>
                    <a:ext uri="{9D8B030D-6E8A-4147-A177-3AD203B41FA5}">
                      <a16:colId xmlns:a16="http://schemas.microsoft.com/office/drawing/2014/main" val="1911309538"/>
                    </a:ext>
                  </a:extLst>
                </a:gridCol>
              </a:tblGrid>
              <a:tr h="704073">
                <a:tc>
                  <a:txBody>
                    <a:bodyPr/>
                    <a:lstStyle/>
                    <a:p>
                      <a:pPr algn="ctr"/>
                      <a:r>
                        <a:rPr lang="en-CA" sz="20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/>
                        <a:t>Time 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/>
                        <a:t>Move 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729294"/>
                  </a:ext>
                </a:extLst>
              </a:tr>
              <a:tr h="704073">
                <a:tc>
                  <a:txBody>
                    <a:bodyPr/>
                    <a:lstStyle/>
                    <a:p>
                      <a:pPr algn="ctr"/>
                      <a:r>
                        <a:rPr lang="en-CA" sz="2000" dirty="0"/>
                        <a:t>CFOP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5748200"/>
                  </a:ext>
                </a:extLst>
              </a:tr>
              <a:tr h="704073">
                <a:tc>
                  <a:txBody>
                    <a:bodyPr/>
                    <a:lstStyle/>
                    <a:p>
                      <a:pPr algn="ctr"/>
                      <a:r>
                        <a:rPr lang="en-CA" sz="2000" dirty="0"/>
                        <a:t>IDA*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277545"/>
                  </a:ext>
                </a:extLst>
              </a:tr>
              <a:tr h="704073">
                <a:tc>
                  <a:txBody>
                    <a:bodyPr/>
                    <a:lstStyle/>
                    <a:p>
                      <a:pPr algn="ctr"/>
                      <a:r>
                        <a:rPr lang="en-CA" sz="2000" dirty="0" err="1"/>
                        <a:t>Kociemba</a:t>
                      </a:r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048471"/>
                  </a:ext>
                </a:extLst>
              </a:tr>
              <a:tr h="704073">
                <a:tc>
                  <a:txBody>
                    <a:bodyPr/>
                    <a:lstStyle/>
                    <a:p>
                      <a:pPr algn="ctr"/>
                      <a:r>
                        <a:rPr lang="en-CA" sz="2000" dirty="0"/>
                        <a:t>Neural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523960"/>
                  </a:ext>
                </a:extLst>
              </a:tr>
            </a:tbl>
          </a:graphicData>
        </a:graphic>
      </p:graphicFrame>
      <p:sp>
        <p:nvSpPr>
          <p:cNvPr id="5" name="Circle: Hollow 4">
            <a:extLst>
              <a:ext uri="{FF2B5EF4-FFF2-40B4-BE49-F238E27FC236}">
                <a16:creationId xmlns:a16="http://schemas.microsoft.com/office/drawing/2014/main" id="{ADB8D4CC-55D9-37F4-FB73-C86D6083E705}"/>
              </a:ext>
            </a:extLst>
          </p:cNvPr>
          <p:cNvSpPr>
            <a:spLocks noChangeAspect="1"/>
          </p:cNvSpPr>
          <p:nvPr/>
        </p:nvSpPr>
        <p:spPr>
          <a:xfrm>
            <a:off x="5804398" y="2449822"/>
            <a:ext cx="583203" cy="583203"/>
          </a:xfrm>
          <a:prstGeom prst="donut">
            <a:avLst/>
          </a:prstGeom>
          <a:solidFill>
            <a:srgbClr val="92D050"/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" name="Circle: Hollow 5">
            <a:extLst>
              <a:ext uri="{FF2B5EF4-FFF2-40B4-BE49-F238E27FC236}">
                <a16:creationId xmlns:a16="http://schemas.microsoft.com/office/drawing/2014/main" id="{AD670761-759A-5363-0DB8-15A5A34543C2}"/>
              </a:ext>
            </a:extLst>
          </p:cNvPr>
          <p:cNvSpPr>
            <a:spLocks noChangeAspect="1"/>
          </p:cNvSpPr>
          <p:nvPr/>
        </p:nvSpPr>
        <p:spPr>
          <a:xfrm>
            <a:off x="8405828" y="3166682"/>
            <a:ext cx="583203" cy="583203"/>
          </a:xfrm>
          <a:prstGeom prst="donut">
            <a:avLst/>
          </a:prstGeom>
          <a:solidFill>
            <a:srgbClr val="92D050"/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4826D80C-2E5B-916D-5255-CB9D493F16A5}"/>
              </a:ext>
            </a:extLst>
          </p:cNvPr>
          <p:cNvSpPr>
            <a:spLocks noChangeAspect="1"/>
          </p:cNvSpPr>
          <p:nvPr/>
        </p:nvSpPr>
        <p:spPr>
          <a:xfrm>
            <a:off x="5804398" y="3841341"/>
            <a:ext cx="583203" cy="583203"/>
          </a:xfrm>
          <a:prstGeom prst="donut">
            <a:avLst/>
          </a:prstGeom>
          <a:solidFill>
            <a:srgbClr val="92D050"/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1C458C67-18B8-80A8-A39D-F279DFFD8CC1}"/>
              </a:ext>
            </a:extLst>
          </p:cNvPr>
          <p:cNvSpPr>
            <a:spLocks noChangeAspect="1"/>
          </p:cNvSpPr>
          <p:nvPr/>
        </p:nvSpPr>
        <p:spPr>
          <a:xfrm>
            <a:off x="5715208" y="3077493"/>
            <a:ext cx="761582" cy="761582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1F135001-4847-1065-D62A-9BA443B50176}"/>
              </a:ext>
            </a:extLst>
          </p:cNvPr>
          <p:cNvSpPr>
            <a:spLocks noChangeAspect="1"/>
          </p:cNvSpPr>
          <p:nvPr/>
        </p:nvSpPr>
        <p:spPr>
          <a:xfrm>
            <a:off x="8316639" y="2365841"/>
            <a:ext cx="761582" cy="761582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C3DB8308-1FE2-E387-CB82-F6ECD2259EA2}"/>
              </a:ext>
            </a:extLst>
          </p:cNvPr>
          <p:cNvSpPr>
            <a:spLocks noChangeAspect="1"/>
          </p:cNvSpPr>
          <p:nvPr/>
        </p:nvSpPr>
        <p:spPr>
          <a:xfrm>
            <a:off x="8316639" y="4502134"/>
            <a:ext cx="761582" cy="761582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84439707-37DB-5902-60BE-FC658685025A}"/>
              </a:ext>
            </a:extLst>
          </p:cNvPr>
          <p:cNvSpPr>
            <a:spLocks noChangeAspect="1"/>
          </p:cNvSpPr>
          <p:nvPr/>
        </p:nvSpPr>
        <p:spPr>
          <a:xfrm>
            <a:off x="5715208" y="4514914"/>
            <a:ext cx="761582" cy="761582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28A53A7C-323E-8710-E934-7C3144C45B75}"/>
              </a:ext>
            </a:extLst>
          </p:cNvPr>
          <p:cNvSpPr/>
          <p:nvPr/>
        </p:nvSpPr>
        <p:spPr>
          <a:xfrm>
            <a:off x="8456427" y="3923329"/>
            <a:ext cx="532603" cy="451323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71454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65487-D11F-9A65-F4B2-995F849C1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71;p12">
            <a:extLst>
              <a:ext uri="{FF2B5EF4-FFF2-40B4-BE49-F238E27FC236}">
                <a16:creationId xmlns:a16="http://schemas.microsoft.com/office/drawing/2014/main" id="{C6034DF3-FD0C-A0FE-0DD7-FCE9D4BA13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6559" y="0"/>
            <a:ext cx="9984000" cy="491102"/>
          </a:xfrm>
          <a:prstGeom prst="rect">
            <a:avLst/>
          </a:prstGeom>
        </p:spPr>
        <p:txBody>
          <a:bodyPr/>
          <a:lstStyle/>
          <a:p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Cube</a:t>
            </a:r>
            <a:endParaRPr lang="en-US" dirty="0"/>
          </a:p>
        </p:txBody>
      </p:sp>
      <p:sp>
        <p:nvSpPr>
          <p:cNvPr id="129" name="Google Shape;73;p12">
            <a:extLst>
              <a:ext uri="{FF2B5EF4-FFF2-40B4-BE49-F238E27FC236}">
                <a16:creationId xmlns:a16="http://schemas.microsoft.com/office/drawing/2014/main" id="{7C81B700-2B7B-E303-B162-10F1CFF3C970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34833" y="6646959"/>
            <a:ext cx="127001" cy="15686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130" name="Google Shape;66;p11">
            <a:extLst>
              <a:ext uri="{FF2B5EF4-FFF2-40B4-BE49-F238E27FC236}">
                <a16:creationId xmlns:a16="http://schemas.microsoft.com/office/drawing/2014/main" id="{75C403FD-BDD9-25F0-9FD0-4A8C944620D8}"/>
              </a:ext>
            </a:extLst>
          </p:cNvPr>
          <p:cNvSpPr txBox="1"/>
          <p:nvPr/>
        </p:nvSpPr>
        <p:spPr>
          <a:xfrm>
            <a:off x="286699" y="6540750"/>
            <a:ext cx="11802602" cy="36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>
                <a:solidFill>
                  <a:srgbClr val="00006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Scientific Computing: </a:t>
            </a:r>
            <a:r>
              <a:rPr lang="de-DE" dirty="0" err="1"/>
              <a:t>Solving</a:t>
            </a:r>
            <a:r>
              <a:rPr lang="de-DE" dirty="0"/>
              <a:t> Rubiks Cube                                                                               Rei</a:t>
            </a:r>
            <a:r>
              <a:rPr dirty="0"/>
              <a:t>                                                                                    TU Berlin / </a:t>
            </a:r>
            <a:r>
              <a:rPr dirty="0" err="1"/>
              <a:t>Zuse</a:t>
            </a:r>
            <a:r>
              <a:rPr dirty="0"/>
              <a:t> Institute Berlin (ZIB)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49036B-40CA-4231-A96F-B35098B39B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43" t="3235" r="4874" b="1693"/>
          <a:stretch/>
        </p:blipFill>
        <p:spPr>
          <a:xfrm>
            <a:off x="998068" y="1408880"/>
            <a:ext cx="3410193" cy="3627864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4223045-8EF7-4623-6F6E-EA12D824C372}"/>
              </a:ext>
            </a:extLst>
          </p:cNvPr>
          <p:cNvSpPr/>
          <p:nvPr/>
        </p:nvSpPr>
        <p:spPr>
          <a:xfrm>
            <a:off x="5521907" y="1206115"/>
            <a:ext cx="783972" cy="559258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61AE21-B477-C9B1-4B51-291E2CD6A59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61" t="1373" r="3016" b="1585"/>
          <a:stretch/>
        </p:blipFill>
        <p:spPr>
          <a:xfrm>
            <a:off x="7389424" y="800026"/>
            <a:ext cx="1331293" cy="14600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70FBF2-3F8E-C813-44E3-599E375C8BC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137"/>
          <a:stretch/>
        </p:blipFill>
        <p:spPr>
          <a:xfrm>
            <a:off x="7419525" y="2629265"/>
            <a:ext cx="1379079" cy="15277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08CBEF-A1D4-3C5B-08A1-85BF113437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9424" y="4514216"/>
            <a:ext cx="1409180" cy="1527709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A3F91B74-4A51-7A24-A4E1-EBF74FC54FEC}"/>
              </a:ext>
            </a:extLst>
          </p:cNvPr>
          <p:cNvSpPr/>
          <p:nvPr/>
        </p:nvSpPr>
        <p:spPr>
          <a:xfrm>
            <a:off x="5521907" y="2989750"/>
            <a:ext cx="783972" cy="559258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F85A51-9D6D-F44B-B22F-02955A17F6F5}"/>
              </a:ext>
            </a:extLst>
          </p:cNvPr>
          <p:cNvSpPr txBox="1"/>
          <p:nvPr/>
        </p:nvSpPr>
        <p:spPr>
          <a:xfrm>
            <a:off x="1593886" y="5310620"/>
            <a:ext cx="2218556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A" sz="1800" b="1" dirty="0"/>
              <a:t>27 </a:t>
            </a:r>
            <a:r>
              <a:rPr lang="en-CA" sz="1800" dirty="0"/>
              <a:t>Cubies (26 visible)</a:t>
            </a:r>
            <a:endParaRPr kumimoji="0" lang="en-CA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F30718CA-B716-6350-D237-1DC9D8B3F71B}"/>
              </a:ext>
            </a:extLst>
          </p:cNvPr>
          <p:cNvSpPr/>
          <p:nvPr/>
        </p:nvSpPr>
        <p:spPr>
          <a:xfrm>
            <a:off x="5521907" y="4773385"/>
            <a:ext cx="783972" cy="559258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69552E-4B35-DA76-A3E0-FB513BB19A9D}"/>
              </a:ext>
            </a:extLst>
          </p:cNvPr>
          <p:cNvSpPr txBox="1"/>
          <p:nvPr/>
        </p:nvSpPr>
        <p:spPr>
          <a:xfrm>
            <a:off x="9211281" y="1391562"/>
            <a:ext cx="1744067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A" sz="1800" b="1" dirty="0"/>
              <a:t>8 </a:t>
            </a:r>
            <a:r>
              <a:rPr lang="en-CA" sz="1800" dirty="0"/>
              <a:t> Corner Cubies</a:t>
            </a:r>
            <a:endParaRPr kumimoji="0" lang="en-CA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D58D07-A18E-2393-2C60-A6ACF0EAB13F}"/>
              </a:ext>
            </a:extLst>
          </p:cNvPr>
          <p:cNvSpPr txBox="1"/>
          <p:nvPr/>
        </p:nvSpPr>
        <p:spPr>
          <a:xfrm>
            <a:off x="9211280" y="3222812"/>
            <a:ext cx="170559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A" sz="1800" b="1" dirty="0"/>
              <a:t>12 </a:t>
            </a:r>
            <a:r>
              <a:rPr lang="en-CA" sz="1800" dirty="0"/>
              <a:t> Edge Cubies</a:t>
            </a:r>
            <a:endParaRPr kumimoji="0" lang="en-CA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57D9F2-FD4B-FD4F-11BB-9C4BC7893E40}"/>
              </a:ext>
            </a:extLst>
          </p:cNvPr>
          <p:cNvSpPr txBox="1"/>
          <p:nvPr/>
        </p:nvSpPr>
        <p:spPr>
          <a:xfrm>
            <a:off x="9211279" y="4933364"/>
            <a:ext cx="1667123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A" sz="1800" b="1" dirty="0"/>
              <a:t>6 </a:t>
            </a:r>
            <a:r>
              <a:rPr lang="en-CA" sz="1800" dirty="0"/>
              <a:t>Center Cubies</a:t>
            </a:r>
            <a:endParaRPr kumimoji="0" lang="en-CA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1987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0" grpId="0"/>
      <p:bldP spid="21" grpId="0" animBg="1"/>
      <p:bldP spid="22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385C0-7972-CD76-6917-0445CF985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71;p12">
            <a:extLst>
              <a:ext uri="{FF2B5EF4-FFF2-40B4-BE49-F238E27FC236}">
                <a16:creationId xmlns:a16="http://schemas.microsoft.com/office/drawing/2014/main" id="{5061FCD8-581D-53E0-7026-7DF1472D09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6559" y="0"/>
            <a:ext cx="9984000" cy="491102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Terms and </a:t>
            </a:r>
            <a:r>
              <a:rPr lang="de-DE" dirty="0" err="1"/>
              <a:t>Notations</a:t>
            </a:r>
            <a:endParaRPr lang="en-US" dirty="0"/>
          </a:p>
        </p:txBody>
      </p:sp>
      <p:sp>
        <p:nvSpPr>
          <p:cNvPr id="129" name="Google Shape;73;p12">
            <a:extLst>
              <a:ext uri="{FF2B5EF4-FFF2-40B4-BE49-F238E27FC236}">
                <a16:creationId xmlns:a16="http://schemas.microsoft.com/office/drawing/2014/main" id="{72AC3373-1B59-6670-319D-BAFB05516CA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34833" y="6646959"/>
            <a:ext cx="127001" cy="15686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130" name="Google Shape;66;p11">
            <a:extLst>
              <a:ext uri="{FF2B5EF4-FFF2-40B4-BE49-F238E27FC236}">
                <a16:creationId xmlns:a16="http://schemas.microsoft.com/office/drawing/2014/main" id="{A26F41A7-F5EC-CEAE-7772-59F88EFF8B43}"/>
              </a:ext>
            </a:extLst>
          </p:cNvPr>
          <p:cNvSpPr txBox="1"/>
          <p:nvPr/>
        </p:nvSpPr>
        <p:spPr>
          <a:xfrm>
            <a:off x="286699" y="6540750"/>
            <a:ext cx="11802602" cy="36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>
                <a:solidFill>
                  <a:srgbClr val="00006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Scientific Computing: </a:t>
            </a:r>
            <a:r>
              <a:rPr lang="de-DE" dirty="0" err="1"/>
              <a:t>Solving</a:t>
            </a:r>
            <a:r>
              <a:rPr lang="de-DE" dirty="0"/>
              <a:t> Rubiks Cube                                                                               Rei</a:t>
            </a:r>
            <a:r>
              <a:rPr dirty="0"/>
              <a:t>                                                                                    TU Berlin / </a:t>
            </a:r>
            <a:r>
              <a:rPr dirty="0" err="1"/>
              <a:t>Zuse</a:t>
            </a:r>
            <a:r>
              <a:rPr dirty="0"/>
              <a:t> Institute Berlin (ZIB)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DE5A73-743B-5444-AE8B-B099368F209C}"/>
              </a:ext>
            </a:extLst>
          </p:cNvPr>
          <p:cNvSpPr txBox="1"/>
          <p:nvPr/>
        </p:nvSpPr>
        <p:spPr>
          <a:xfrm>
            <a:off x="799343" y="1683465"/>
            <a:ext cx="2478243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A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6 Standard Rotations: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B77197-BD0B-813E-A5AD-ACC17925B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503" y="1712197"/>
            <a:ext cx="2478243" cy="298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8850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086D7-9AC8-A9FD-39D0-94EC465FE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71;p12">
            <a:extLst>
              <a:ext uri="{FF2B5EF4-FFF2-40B4-BE49-F238E27FC236}">
                <a16:creationId xmlns:a16="http://schemas.microsoft.com/office/drawing/2014/main" id="{587510C6-EF08-33D7-165F-BCBCC03E93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6559" y="0"/>
            <a:ext cx="9984000" cy="491102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Terms and </a:t>
            </a:r>
            <a:r>
              <a:rPr lang="de-DE" dirty="0" err="1"/>
              <a:t>Notations</a:t>
            </a:r>
            <a:endParaRPr lang="en-US" dirty="0"/>
          </a:p>
        </p:txBody>
      </p:sp>
      <p:sp>
        <p:nvSpPr>
          <p:cNvPr id="129" name="Google Shape;73;p12">
            <a:extLst>
              <a:ext uri="{FF2B5EF4-FFF2-40B4-BE49-F238E27FC236}">
                <a16:creationId xmlns:a16="http://schemas.microsoft.com/office/drawing/2014/main" id="{1D83332F-D3DA-D60A-62F7-A760B65A549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34833" y="6646959"/>
            <a:ext cx="127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130" name="Google Shape;66;p11">
            <a:extLst>
              <a:ext uri="{FF2B5EF4-FFF2-40B4-BE49-F238E27FC236}">
                <a16:creationId xmlns:a16="http://schemas.microsoft.com/office/drawing/2014/main" id="{96147980-3511-F942-6CFA-574A9B08213A}"/>
              </a:ext>
            </a:extLst>
          </p:cNvPr>
          <p:cNvSpPr txBox="1"/>
          <p:nvPr/>
        </p:nvSpPr>
        <p:spPr>
          <a:xfrm>
            <a:off x="286699" y="6540750"/>
            <a:ext cx="11802602" cy="36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>
                <a:solidFill>
                  <a:srgbClr val="00006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Scientific Computing: </a:t>
            </a:r>
            <a:r>
              <a:rPr lang="de-DE" dirty="0" err="1"/>
              <a:t>Solving</a:t>
            </a:r>
            <a:r>
              <a:rPr lang="de-DE" dirty="0"/>
              <a:t> Rubiks Cube                                                                               Rei</a:t>
            </a:r>
            <a:r>
              <a:rPr dirty="0"/>
              <a:t>                                                                                    TU Berlin / </a:t>
            </a:r>
            <a:r>
              <a:rPr dirty="0" err="1"/>
              <a:t>Zuse</a:t>
            </a:r>
            <a:r>
              <a:rPr dirty="0"/>
              <a:t> Institute Berlin (ZIB)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E9BAC8-4730-5A11-360D-B2C7101D54A1}"/>
              </a:ext>
            </a:extLst>
          </p:cNvPr>
          <p:cNvSpPr txBox="1"/>
          <p:nvPr/>
        </p:nvSpPr>
        <p:spPr>
          <a:xfrm>
            <a:off x="799343" y="1683465"/>
            <a:ext cx="2478243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A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6 Standard Rotations: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A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Up (U)</a:t>
            </a:r>
          </a:p>
        </p:txBody>
      </p:sp>
      <p:pic>
        <p:nvPicPr>
          <p:cNvPr id="7" name="U_notation">
            <a:hlinkClick r:id="" action="ppaction://media"/>
            <a:extLst>
              <a:ext uri="{FF2B5EF4-FFF2-40B4-BE49-F238E27FC236}">
                <a16:creationId xmlns:a16="http://schemas.microsoft.com/office/drawing/2014/main" id="{791C533A-628A-E57A-EBB0-29CD424E7E8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84" end="2120.979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12200" y="1763244"/>
            <a:ext cx="24384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586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video>
              <p:cMediaNode vol="80000" mute="1">
                <p:cTn id="8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086D7-9AC8-A9FD-39D0-94EC465FE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_notation">
            <a:hlinkClick r:id="" action="ppaction://media"/>
            <a:extLst>
              <a:ext uri="{FF2B5EF4-FFF2-40B4-BE49-F238E27FC236}">
                <a16:creationId xmlns:a16="http://schemas.microsoft.com/office/drawing/2014/main" id="{BA2C6AD8-27E4-765D-E42B-6609AE84626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50" end="2599.645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58844" y="1801344"/>
            <a:ext cx="2565400" cy="2844800"/>
          </a:xfrm>
          <a:prstGeom prst="rect">
            <a:avLst/>
          </a:prstGeom>
        </p:spPr>
      </p:pic>
      <p:sp>
        <p:nvSpPr>
          <p:cNvPr id="127" name="Google Shape;71;p12">
            <a:extLst>
              <a:ext uri="{FF2B5EF4-FFF2-40B4-BE49-F238E27FC236}">
                <a16:creationId xmlns:a16="http://schemas.microsoft.com/office/drawing/2014/main" id="{587510C6-EF08-33D7-165F-BCBCC03E93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6559" y="0"/>
            <a:ext cx="9984000" cy="491102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Terms and </a:t>
            </a:r>
            <a:r>
              <a:rPr lang="de-DE" dirty="0" err="1"/>
              <a:t>Notations</a:t>
            </a:r>
            <a:endParaRPr lang="en-US" dirty="0"/>
          </a:p>
        </p:txBody>
      </p:sp>
      <p:sp>
        <p:nvSpPr>
          <p:cNvPr id="129" name="Google Shape;73;p12">
            <a:extLst>
              <a:ext uri="{FF2B5EF4-FFF2-40B4-BE49-F238E27FC236}">
                <a16:creationId xmlns:a16="http://schemas.microsoft.com/office/drawing/2014/main" id="{1D83332F-D3DA-D60A-62F7-A760B65A549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34833" y="6646959"/>
            <a:ext cx="127001" cy="156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130" name="Google Shape;66;p11">
            <a:extLst>
              <a:ext uri="{FF2B5EF4-FFF2-40B4-BE49-F238E27FC236}">
                <a16:creationId xmlns:a16="http://schemas.microsoft.com/office/drawing/2014/main" id="{96147980-3511-F942-6CFA-574A9B08213A}"/>
              </a:ext>
            </a:extLst>
          </p:cNvPr>
          <p:cNvSpPr txBox="1"/>
          <p:nvPr/>
        </p:nvSpPr>
        <p:spPr>
          <a:xfrm>
            <a:off x="286699" y="6540750"/>
            <a:ext cx="11802602" cy="36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>
                <a:solidFill>
                  <a:srgbClr val="00006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Scientific Computing: </a:t>
            </a:r>
            <a:r>
              <a:rPr lang="de-DE" dirty="0" err="1"/>
              <a:t>Solving</a:t>
            </a:r>
            <a:r>
              <a:rPr lang="de-DE" dirty="0"/>
              <a:t> Rubiks Cube                                                                               Rei</a:t>
            </a:r>
            <a:r>
              <a:rPr dirty="0"/>
              <a:t>                                                                                    TU Berlin / </a:t>
            </a:r>
            <a:r>
              <a:rPr dirty="0" err="1"/>
              <a:t>Zuse</a:t>
            </a:r>
            <a:r>
              <a:rPr dirty="0"/>
              <a:t> Institute Berlin (ZIB)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E9BAC8-4730-5A11-360D-B2C7101D54A1}"/>
              </a:ext>
            </a:extLst>
          </p:cNvPr>
          <p:cNvSpPr txBox="1"/>
          <p:nvPr/>
        </p:nvSpPr>
        <p:spPr>
          <a:xfrm>
            <a:off x="799343" y="1683465"/>
            <a:ext cx="2478243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A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6 Standard Rotations: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A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Up (U)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CA" sz="2000" dirty="0"/>
              <a:t>Down (D)</a:t>
            </a:r>
            <a:endParaRPr kumimoji="0" lang="en-CA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84591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video>
              <p:cMediaNode vol="80000" mute="1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1_ZIB Folienmaster-TK">
  <a:themeElements>
    <a:clrScheme name="1_ZIB Folienmaster-T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A0AFF"/>
      </a:accent1>
      <a:accent2>
        <a:srgbClr val="FF0000"/>
      </a:accent2>
      <a:accent3>
        <a:srgbClr val="00B050"/>
      </a:accent3>
      <a:accent4>
        <a:srgbClr val="7030A0"/>
      </a:accent4>
      <a:accent5>
        <a:srgbClr val="3F3F3F"/>
      </a:accent5>
      <a:accent6>
        <a:srgbClr val="FFFF00"/>
      </a:accent6>
      <a:hlink>
        <a:srgbClr val="0000FF"/>
      </a:hlink>
      <a:folHlink>
        <a:srgbClr val="FF0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1_ZIB Folienmaster-T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ZIB Folienmaster-TK">
  <a:themeElements>
    <a:clrScheme name="1_ZIB Folienmaster-T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A0AFF"/>
      </a:accent1>
      <a:accent2>
        <a:srgbClr val="FF0000"/>
      </a:accent2>
      <a:accent3>
        <a:srgbClr val="00B050"/>
      </a:accent3>
      <a:accent4>
        <a:srgbClr val="7030A0"/>
      </a:accent4>
      <a:accent5>
        <a:srgbClr val="3F3F3F"/>
      </a:accent5>
      <a:accent6>
        <a:srgbClr val="FFFF00"/>
      </a:accent6>
      <a:hlink>
        <a:srgbClr val="0000FF"/>
      </a:hlink>
      <a:folHlink>
        <a:srgbClr val="FF00FF"/>
      </a:folHlink>
    </a:clrScheme>
    <a:fontScheme name="1_ZIB Folienmaster-TK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1_ZIB Folienmaster-T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83F641236E9E94DB61EAE3FABC09B58" ma:contentTypeVersion="5" ma:contentTypeDescription="Ein neues Dokument erstellen." ma:contentTypeScope="" ma:versionID="46f55ff49bcfccb627eb0d07591d2406">
  <xsd:schema xmlns:xsd="http://www.w3.org/2001/XMLSchema" xmlns:xs="http://www.w3.org/2001/XMLSchema" xmlns:p="http://schemas.microsoft.com/office/2006/metadata/properties" xmlns:ns3="9be3fc00-a0be-427c-968b-ccfb1ded321d" targetNamespace="http://schemas.microsoft.com/office/2006/metadata/properties" ma:root="true" ma:fieldsID="c157f2531e5574a067088261727815b3" ns3:_="">
    <xsd:import namespace="9be3fc00-a0be-427c-968b-ccfb1ded321d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e3fc00-a0be-427c-968b-ccfb1ded321d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3FAE78-0B7C-4A7B-AC54-651B7E9FED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be3fc00-a0be-427c-968b-ccfb1ded32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CDC1CFD-9E5F-4253-82AB-6012AFCC7ECF}">
  <ds:schemaRefs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9be3fc00-a0be-427c-968b-ccfb1ded321d"/>
    <ds:schemaRef ds:uri="http://schemas.microsoft.com/office/infopath/2007/PartnerControl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FE6E4A7-B4B3-4AD5-ADAB-CEA92FA6822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2752</TotalTime>
  <Words>3152</Words>
  <Application>Microsoft Office PowerPoint</Application>
  <PresentationFormat>Widescreen</PresentationFormat>
  <Paragraphs>566</Paragraphs>
  <Slides>56</Slides>
  <Notes>22</Notes>
  <HiddenSlides>0</HiddenSlides>
  <MMClips>11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</vt:lpstr>
      <vt:lpstr>Calibri</vt:lpstr>
      <vt:lpstr>Cambria Math</vt:lpstr>
      <vt:lpstr>Helvetica</vt:lpstr>
      <vt:lpstr>Times New Roman</vt:lpstr>
      <vt:lpstr>Wingdings</vt:lpstr>
      <vt:lpstr>1_ZIB Folienmaster-TK</vt:lpstr>
      <vt:lpstr>Solving Rubiks Cube</vt:lpstr>
      <vt:lpstr>Introduction</vt:lpstr>
      <vt:lpstr>Introduction</vt:lpstr>
      <vt:lpstr>Permutation</vt:lpstr>
      <vt:lpstr>Cube Topology</vt:lpstr>
      <vt:lpstr>Structure of Cube</vt:lpstr>
      <vt:lpstr>Terms and Notations</vt:lpstr>
      <vt:lpstr>Terms and Notations</vt:lpstr>
      <vt:lpstr>Terms and Notations</vt:lpstr>
      <vt:lpstr>Terms and Notations</vt:lpstr>
      <vt:lpstr>Terms and Notations</vt:lpstr>
      <vt:lpstr>Terms and Notations</vt:lpstr>
      <vt:lpstr>Terms and Notations</vt:lpstr>
      <vt:lpstr>Terms and Notations</vt:lpstr>
      <vt:lpstr>CFOP Method</vt:lpstr>
      <vt:lpstr>Introduction</vt:lpstr>
      <vt:lpstr>Cross</vt:lpstr>
      <vt:lpstr>Cross (A* Algorithm)</vt:lpstr>
      <vt:lpstr>F2L, OLL, PLL</vt:lpstr>
      <vt:lpstr>Experimental Results</vt:lpstr>
      <vt:lpstr>Experimental Results</vt:lpstr>
      <vt:lpstr>Searching Algorithm Method</vt:lpstr>
      <vt:lpstr>Searching Algorithms – IDA*</vt:lpstr>
      <vt:lpstr>Searching Algorithms – IDA*</vt:lpstr>
      <vt:lpstr>Searching Algorithms – IDA*</vt:lpstr>
      <vt:lpstr>Searching Algorithms – IDA*</vt:lpstr>
      <vt:lpstr>Searching Algorithms – IDA*</vt:lpstr>
      <vt:lpstr>Searching Algorithms – IDA*</vt:lpstr>
      <vt:lpstr>Searching Algorithms – IDA*</vt:lpstr>
      <vt:lpstr>Kociemba’s Two-Phase Method</vt:lpstr>
      <vt:lpstr>Kociemba’s Two-Phase Algorithm – General Information</vt:lpstr>
      <vt:lpstr>Kociemba’s Two-Phase Algorithm – General Information</vt:lpstr>
      <vt:lpstr>Kociemba’s Two-Phase Algorithm – General Information</vt:lpstr>
      <vt:lpstr>Kociemba’s Two-Phase Algorithm – General Information</vt:lpstr>
      <vt:lpstr>Kociemba’s Two-Phase Algorithm – General Information</vt:lpstr>
      <vt:lpstr>Kociemba’s Two-Phase Algorithm – General Information</vt:lpstr>
      <vt:lpstr>Kociemba’s Two-Phase Algorithm – coordinate-level representation</vt:lpstr>
      <vt:lpstr>Kociemba’s Two-Phase Algorithm – coordinate-level representation</vt:lpstr>
      <vt:lpstr>Kociemba’s Two-Phase Algorithm – coordinate-level representation</vt:lpstr>
      <vt:lpstr>Kociemba’s Two-Phase Algorithm – coordinate-level representation</vt:lpstr>
      <vt:lpstr>Kociemba’s Two-Phase Algorithm – coordinate-level representation</vt:lpstr>
      <vt:lpstr>Kociemba’s Two-Phase Algorithm – coordinate-level representation</vt:lpstr>
      <vt:lpstr>Kociemba’s Two-Phase Algorithm– coordinate-level representation</vt:lpstr>
      <vt:lpstr>Kociemba’s Two-Phase Algorithm – coordinate-level representation</vt:lpstr>
      <vt:lpstr>Kociemba’s Two-Phase Algorithm – coordinate-level representation</vt:lpstr>
      <vt:lpstr>Kociemba’s Two-Phase Algorithm – coordinate-level representation</vt:lpstr>
      <vt:lpstr>Kociemba’s Two-Phase Algorithm – coordinate-level representation</vt:lpstr>
      <vt:lpstr>Kociemba’s Two-Phase Algorithm – coordinate-level representation</vt:lpstr>
      <vt:lpstr>Kociemba’s Two-Phase Algorithm – Performance</vt:lpstr>
      <vt:lpstr>Neural Network Method</vt:lpstr>
      <vt:lpstr>Idea</vt:lpstr>
      <vt:lpstr>Architecture</vt:lpstr>
      <vt:lpstr>Results</vt:lpstr>
      <vt:lpstr>Reinforcement Learning</vt:lpstr>
      <vt:lpstr>Conclusion</vt:lpstr>
      <vt:lpstr>Overall Performance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with Rust Programming</dc:title>
  <dc:creator>katzr</dc:creator>
  <cp:lastModifiedBy>TU-Pseudonym 17272164952476855062886221568</cp:lastModifiedBy>
  <cp:revision>34</cp:revision>
  <cp:lastPrinted>2023-10-24T09:48:59Z</cp:lastPrinted>
  <dcterms:modified xsi:type="dcterms:W3CDTF">2025-02-12T20:08:56Z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0x010100C83F641236E9E94DB61EAE3FABC09B58</vt:lpwstr>
  </property>
</Properties>
</file>